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7" r:id="rId2"/>
    <p:sldId id="258" r:id="rId3"/>
    <p:sldId id="265" r:id="rId4"/>
    <p:sldId id="261" r:id="rId5"/>
    <p:sldId id="259" r:id="rId6"/>
    <p:sldId id="269" r:id="rId7"/>
    <p:sldId id="266" r:id="rId8"/>
    <p:sldId id="268" r:id="rId9"/>
    <p:sldId id="272" r:id="rId10"/>
    <p:sldId id="274" r:id="rId11"/>
    <p:sldId id="283" r:id="rId12"/>
    <p:sldId id="275" r:id="rId13"/>
    <p:sldId id="276" r:id="rId14"/>
    <p:sldId id="277" r:id="rId15"/>
    <p:sldId id="278" r:id="rId16"/>
    <p:sldId id="279" r:id="rId17"/>
    <p:sldId id="280" r:id="rId18"/>
    <p:sldId id="281" r:id="rId19"/>
    <p:sldId id="282" r:id="rId20"/>
  </p:sldIdLst>
  <p:sldSz cx="12192000" cy="6858000"/>
  <p:notesSz cx="6858000" cy="9144000"/>
  <p:defaultTex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388D"/>
    <a:srgbClr val="EEE8DC"/>
    <a:srgbClr val="A9D18E"/>
    <a:srgbClr val="E36C69"/>
    <a:srgbClr val="58B361"/>
    <a:srgbClr val="D3DEF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91" d="100"/>
          <a:sy n="91" d="100"/>
        </p:scale>
        <p:origin x="135"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DB22FE3-ACEB-B98F-FFF0-73F6964A1980}"/>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L"/>
          </a:p>
        </p:txBody>
      </p:sp>
      <p:sp>
        <p:nvSpPr>
          <p:cNvPr id="3" name="Subtítulo 2">
            <a:extLst>
              <a:ext uri="{FF2B5EF4-FFF2-40B4-BE49-F238E27FC236}">
                <a16:creationId xmlns:a16="http://schemas.microsoft.com/office/drawing/2014/main" id="{425B9E06-0375-7551-3AE5-6D772B80048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L"/>
          </a:p>
        </p:txBody>
      </p:sp>
      <p:sp>
        <p:nvSpPr>
          <p:cNvPr id="4" name="Marcador de fecha 3">
            <a:extLst>
              <a:ext uri="{FF2B5EF4-FFF2-40B4-BE49-F238E27FC236}">
                <a16:creationId xmlns:a16="http://schemas.microsoft.com/office/drawing/2014/main" id="{C63952B9-11A4-21F1-6487-F97F3ECECCA8}"/>
              </a:ext>
            </a:extLst>
          </p:cNvPr>
          <p:cNvSpPr>
            <a:spLocks noGrp="1"/>
          </p:cNvSpPr>
          <p:nvPr>
            <p:ph type="dt" sz="half" idx="10"/>
          </p:nvPr>
        </p:nvSpPr>
        <p:spPr/>
        <p:txBody>
          <a:bodyPr/>
          <a:lstStyle/>
          <a:p>
            <a:fld id="{016BA1A8-D6FB-4375-9A15-E7BBB3E04526}" type="datetimeFigureOut">
              <a:rPr lang="es-CL" smtClean="0"/>
              <a:t>25-11-2025</a:t>
            </a:fld>
            <a:endParaRPr lang="es-CL"/>
          </a:p>
        </p:txBody>
      </p:sp>
      <p:sp>
        <p:nvSpPr>
          <p:cNvPr id="5" name="Marcador de pie de página 4">
            <a:extLst>
              <a:ext uri="{FF2B5EF4-FFF2-40B4-BE49-F238E27FC236}">
                <a16:creationId xmlns:a16="http://schemas.microsoft.com/office/drawing/2014/main" id="{44C1B9C1-9025-3263-8F45-197BA6084C0A}"/>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1BCCE39F-2F35-C1F6-1E4A-F38413472E55}"/>
              </a:ext>
            </a:extLst>
          </p:cNvPr>
          <p:cNvSpPr>
            <a:spLocks noGrp="1"/>
          </p:cNvSpPr>
          <p:nvPr>
            <p:ph type="sldNum" sz="quarter" idx="12"/>
          </p:nvPr>
        </p:nvSpPr>
        <p:spPr/>
        <p:txBody>
          <a:bodyPr/>
          <a:lstStyle/>
          <a:p>
            <a:fld id="{8C5F56B0-9D13-40DC-8C9B-6ED68B1CB80D}" type="slidenum">
              <a:rPr lang="es-CL" smtClean="0"/>
              <a:t>‹Nº›</a:t>
            </a:fld>
            <a:endParaRPr lang="es-CL"/>
          </a:p>
        </p:txBody>
      </p:sp>
    </p:spTree>
    <p:extLst>
      <p:ext uri="{BB962C8B-B14F-4D97-AF65-F5344CB8AC3E}">
        <p14:creationId xmlns:p14="http://schemas.microsoft.com/office/powerpoint/2010/main" val="15934911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D273CBC-7986-3685-D886-DC646491EDE3}"/>
              </a:ext>
            </a:extLst>
          </p:cNvPr>
          <p:cNvSpPr>
            <a:spLocks noGrp="1"/>
          </p:cNvSpPr>
          <p:nvPr>
            <p:ph type="title"/>
          </p:nvPr>
        </p:nvSpPr>
        <p:spPr/>
        <p:txBody>
          <a:bodyPr/>
          <a:lstStyle/>
          <a:p>
            <a:r>
              <a:rPr lang="es-ES"/>
              <a:t>Haga clic para modificar el estilo de título del patrón</a:t>
            </a:r>
            <a:endParaRPr lang="es-CL"/>
          </a:p>
        </p:txBody>
      </p:sp>
      <p:sp>
        <p:nvSpPr>
          <p:cNvPr id="3" name="Marcador de texto vertical 2">
            <a:extLst>
              <a:ext uri="{FF2B5EF4-FFF2-40B4-BE49-F238E27FC236}">
                <a16:creationId xmlns:a16="http://schemas.microsoft.com/office/drawing/2014/main" id="{DCA1AA7C-196E-F61C-88E6-066BB87F5DDA}"/>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Marcador de fecha 3">
            <a:extLst>
              <a:ext uri="{FF2B5EF4-FFF2-40B4-BE49-F238E27FC236}">
                <a16:creationId xmlns:a16="http://schemas.microsoft.com/office/drawing/2014/main" id="{E62C6A6C-6162-B49C-6DED-D0AF9C2E23AD}"/>
              </a:ext>
            </a:extLst>
          </p:cNvPr>
          <p:cNvSpPr>
            <a:spLocks noGrp="1"/>
          </p:cNvSpPr>
          <p:nvPr>
            <p:ph type="dt" sz="half" idx="10"/>
          </p:nvPr>
        </p:nvSpPr>
        <p:spPr/>
        <p:txBody>
          <a:bodyPr/>
          <a:lstStyle/>
          <a:p>
            <a:fld id="{016BA1A8-D6FB-4375-9A15-E7BBB3E04526}" type="datetimeFigureOut">
              <a:rPr lang="es-CL" smtClean="0"/>
              <a:t>25-11-2025</a:t>
            </a:fld>
            <a:endParaRPr lang="es-CL"/>
          </a:p>
        </p:txBody>
      </p:sp>
      <p:sp>
        <p:nvSpPr>
          <p:cNvPr id="5" name="Marcador de pie de página 4">
            <a:extLst>
              <a:ext uri="{FF2B5EF4-FFF2-40B4-BE49-F238E27FC236}">
                <a16:creationId xmlns:a16="http://schemas.microsoft.com/office/drawing/2014/main" id="{F65AD268-C340-0495-320B-D9438DC823A4}"/>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7BE3334D-66F8-6D5F-BF33-BDE7B6B3790C}"/>
              </a:ext>
            </a:extLst>
          </p:cNvPr>
          <p:cNvSpPr>
            <a:spLocks noGrp="1"/>
          </p:cNvSpPr>
          <p:nvPr>
            <p:ph type="sldNum" sz="quarter" idx="12"/>
          </p:nvPr>
        </p:nvSpPr>
        <p:spPr/>
        <p:txBody>
          <a:bodyPr/>
          <a:lstStyle/>
          <a:p>
            <a:fld id="{8C5F56B0-9D13-40DC-8C9B-6ED68B1CB80D}" type="slidenum">
              <a:rPr lang="es-CL" smtClean="0"/>
              <a:t>‹Nº›</a:t>
            </a:fld>
            <a:endParaRPr lang="es-CL"/>
          </a:p>
        </p:txBody>
      </p:sp>
    </p:spTree>
    <p:extLst>
      <p:ext uri="{BB962C8B-B14F-4D97-AF65-F5344CB8AC3E}">
        <p14:creationId xmlns:p14="http://schemas.microsoft.com/office/powerpoint/2010/main" val="19160278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F713A087-4C8C-2E5C-09DA-23E98E0877A5}"/>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L"/>
          </a:p>
        </p:txBody>
      </p:sp>
      <p:sp>
        <p:nvSpPr>
          <p:cNvPr id="3" name="Marcador de texto vertical 2">
            <a:extLst>
              <a:ext uri="{FF2B5EF4-FFF2-40B4-BE49-F238E27FC236}">
                <a16:creationId xmlns:a16="http://schemas.microsoft.com/office/drawing/2014/main" id="{47949326-53F5-0044-C736-7475DC0DEF40}"/>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Marcador de fecha 3">
            <a:extLst>
              <a:ext uri="{FF2B5EF4-FFF2-40B4-BE49-F238E27FC236}">
                <a16:creationId xmlns:a16="http://schemas.microsoft.com/office/drawing/2014/main" id="{CF987D32-9305-FA25-0B97-BD5911C27184}"/>
              </a:ext>
            </a:extLst>
          </p:cNvPr>
          <p:cNvSpPr>
            <a:spLocks noGrp="1"/>
          </p:cNvSpPr>
          <p:nvPr>
            <p:ph type="dt" sz="half" idx="10"/>
          </p:nvPr>
        </p:nvSpPr>
        <p:spPr/>
        <p:txBody>
          <a:bodyPr/>
          <a:lstStyle/>
          <a:p>
            <a:fld id="{016BA1A8-D6FB-4375-9A15-E7BBB3E04526}" type="datetimeFigureOut">
              <a:rPr lang="es-CL" smtClean="0"/>
              <a:t>25-11-2025</a:t>
            </a:fld>
            <a:endParaRPr lang="es-CL"/>
          </a:p>
        </p:txBody>
      </p:sp>
      <p:sp>
        <p:nvSpPr>
          <p:cNvPr id="5" name="Marcador de pie de página 4">
            <a:extLst>
              <a:ext uri="{FF2B5EF4-FFF2-40B4-BE49-F238E27FC236}">
                <a16:creationId xmlns:a16="http://schemas.microsoft.com/office/drawing/2014/main" id="{08A4F9A2-0C8F-4144-36BF-8D4DF0F6827B}"/>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73245CE1-B7AC-53E3-3266-90E88B68BBD1}"/>
              </a:ext>
            </a:extLst>
          </p:cNvPr>
          <p:cNvSpPr>
            <a:spLocks noGrp="1"/>
          </p:cNvSpPr>
          <p:nvPr>
            <p:ph type="sldNum" sz="quarter" idx="12"/>
          </p:nvPr>
        </p:nvSpPr>
        <p:spPr/>
        <p:txBody>
          <a:bodyPr/>
          <a:lstStyle/>
          <a:p>
            <a:fld id="{8C5F56B0-9D13-40DC-8C9B-6ED68B1CB80D}" type="slidenum">
              <a:rPr lang="es-CL" smtClean="0"/>
              <a:t>‹Nº›</a:t>
            </a:fld>
            <a:endParaRPr lang="es-CL"/>
          </a:p>
        </p:txBody>
      </p:sp>
    </p:spTree>
    <p:extLst>
      <p:ext uri="{BB962C8B-B14F-4D97-AF65-F5344CB8AC3E}">
        <p14:creationId xmlns:p14="http://schemas.microsoft.com/office/powerpoint/2010/main" val="36309688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D444BFD-6172-A744-9B99-5AA0E1C8A576}"/>
              </a:ext>
            </a:extLst>
          </p:cNvPr>
          <p:cNvSpPr>
            <a:spLocks noGrp="1"/>
          </p:cNvSpPr>
          <p:nvPr>
            <p:ph type="title"/>
          </p:nvPr>
        </p:nvSpPr>
        <p:spPr/>
        <p:txBody>
          <a:bodyPr/>
          <a:lstStyle/>
          <a:p>
            <a:r>
              <a:rPr lang="es-ES"/>
              <a:t>Haga clic para modificar el estilo de título del patrón</a:t>
            </a:r>
            <a:endParaRPr lang="es-CL"/>
          </a:p>
        </p:txBody>
      </p:sp>
      <p:sp>
        <p:nvSpPr>
          <p:cNvPr id="3" name="Marcador de contenido 2">
            <a:extLst>
              <a:ext uri="{FF2B5EF4-FFF2-40B4-BE49-F238E27FC236}">
                <a16:creationId xmlns:a16="http://schemas.microsoft.com/office/drawing/2014/main" id="{1B2DD8E8-9B38-52B0-FCBE-AB80370810D3}"/>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Marcador de fecha 3">
            <a:extLst>
              <a:ext uri="{FF2B5EF4-FFF2-40B4-BE49-F238E27FC236}">
                <a16:creationId xmlns:a16="http://schemas.microsoft.com/office/drawing/2014/main" id="{4DCAF74A-C64A-48D4-4A26-9DC6EDE549A5}"/>
              </a:ext>
            </a:extLst>
          </p:cNvPr>
          <p:cNvSpPr>
            <a:spLocks noGrp="1"/>
          </p:cNvSpPr>
          <p:nvPr>
            <p:ph type="dt" sz="half" idx="10"/>
          </p:nvPr>
        </p:nvSpPr>
        <p:spPr/>
        <p:txBody>
          <a:bodyPr/>
          <a:lstStyle/>
          <a:p>
            <a:fld id="{016BA1A8-D6FB-4375-9A15-E7BBB3E04526}" type="datetimeFigureOut">
              <a:rPr lang="es-CL" smtClean="0"/>
              <a:t>25-11-2025</a:t>
            </a:fld>
            <a:endParaRPr lang="es-CL"/>
          </a:p>
        </p:txBody>
      </p:sp>
      <p:sp>
        <p:nvSpPr>
          <p:cNvPr id="5" name="Marcador de pie de página 4">
            <a:extLst>
              <a:ext uri="{FF2B5EF4-FFF2-40B4-BE49-F238E27FC236}">
                <a16:creationId xmlns:a16="http://schemas.microsoft.com/office/drawing/2014/main" id="{9B1C5466-4034-2CCA-289C-ACB1C1541F6F}"/>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D80DF4EE-FBDA-2111-224B-A6B2878A5CC1}"/>
              </a:ext>
            </a:extLst>
          </p:cNvPr>
          <p:cNvSpPr>
            <a:spLocks noGrp="1"/>
          </p:cNvSpPr>
          <p:nvPr>
            <p:ph type="sldNum" sz="quarter" idx="12"/>
          </p:nvPr>
        </p:nvSpPr>
        <p:spPr/>
        <p:txBody>
          <a:bodyPr/>
          <a:lstStyle/>
          <a:p>
            <a:fld id="{8C5F56B0-9D13-40DC-8C9B-6ED68B1CB80D}" type="slidenum">
              <a:rPr lang="es-CL" smtClean="0"/>
              <a:t>‹Nº›</a:t>
            </a:fld>
            <a:endParaRPr lang="es-CL"/>
          </a:p>
        </p:txBody>
      </p:sp>
    </p:spTree>
    <p:extLst>
      <p:ext uri="{BB962C8B-B14F-4D97-AF65-F5344CB8AC3E}">
        <p14:creationId xmlns:p14="http://schemas.microsoft.com/office/powerpoint/2010/main" val="31426769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DF45DEF-5B24-8724-6446-4DFA9D8CBD6F}"/>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L"/>
          </a:p>
        </p:txBody>
      </p:sp>
      <p:sp>
        <p:nvSpPr>
          <p:cNvPr id="3" name="Marcador de texto 2">
            <a:extLst>
              <a:ext uri="{FF2B5EF4-FFF2-40B4-BE49-F238E27FC236}">
                <a16:creationId xmlns:a16="http://schemas.microsoft.com/office/drawing/2014/main" id="{2C1C6237-2441-D6DC-7395-6B69E2FF7DD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F65F0E78-A40D-51A6-68EC-5887136BC7F6}"/>
              </a:ext>
            </a:extLst>
          </p:cNvPr>
          <p:cNvSpPr>
            <a:spLocks noGrp="1"/>
          </p:cNvSpPr>
          <p:nvPr>
            <p:ph type="dt" sz="half" idx="10"/>
          </p:nvPr>
        </p:nvSpPr>
        <p:spPr/>
        <p:txBody>
          <a:bodyPr/>
          <a:lstStyle/>
          <a:p>
            <a:fld id="{016BA1A8-D6FB-4375-9A15-E7BBB3E04526}" type="datetimeFigureOut">
              <a:rPr lang="es-CL" smtClean="0"/>
              <a:t>25-11-2025</a:t>
            </a:fld>
            <a:endParaRPr lang="es-CL"/>
          </a:p>
        </p:txBody>
      </p:sp>
      <p:sp>
        <p:nvSpPr>
          <p:cNvPr id="5" name="Marcador de pie de página 4">
            <a:extLst>
              <a:ext uri="{FF2B5EF4-FFF2-40B4-BE49-F238E27FC236}">
                <a16:creationId xmlns:a16="http://schemas.microsoft.com/office/drawing/2014/main" id="{22EE50F0-6166-8A87-7B0C-DBBF698DF445}"/>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6F855D98-40F2-B349-613A-BD5BAA6A228C}"/>
              </a:ext>
            </a:extLst>
          </p:cNvPr>
          <p:cNvSpPr>
            <a:spLocks noGrp="1"/>
          </p:cNvSpPr>
          <p:nvPr>
            <p:ph type="sldNum" sz="quarter" idx="12"/>
          </p:nvPr>
        </p:nvSpPr>
        <p:spPr/>
        <p:txBody>
          <a:bodyPr/>
          <a:lstStyle/>
          <a:p>
            <a:fld id="{8C5F56B0-9D13-40DC-8C9B-6ED68B1CB80D}" type="slidenum">
              <a:rPr lang="es-CL" smtClean="0"/>
              <a:t>‹Nº›</a:t>
            </a:fld>
            <a:endParaRPr lang="es-CL"/>
          </a:p>
        </p:txBody>
      </p:sp>
    </p:spTree>
    <p:extLst>
      <p:ext uri="{BB962C8B-B14F-4D97-AF65-F5344CB8AC3E}">
        <p14:creationId xmlns:p14="http://schemas.microsoft.com/office/powerpoint/2010/main" val="13267124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5654C19-F05D-C468-9D90-E122D48D0DB1}"/>
              </a:ext>
            </a:extLst>
          </p:cNvPr>
          <p:cNvSpPr>
            <a:spLocks noGrp="1"/>
          </p:cNvSpPr>
          <p:nvPr>
            <p:ph type="title"/>
          </p:nvPr>
        </p:nvSpPr>
        <p:spPr/>
        <p:txBody>
          <a:bodyPr/>
          <a:lstStyle/>
          <a:p>
            <a:r>
              <a:rPr lang="es-ES"/>
              <a:t>Haga clic para modificar el estilo de título del patrón</a:t>
            </a:r>
            <a:endParaRPr lang="es-CL"/>
          </a:p>
        </p:txBody>
      </p:sp>
      <p:sp>
        <p:nvSpPr>
          <p:cNvPr id="3" name="Marcador de contenido 2">
            <a:extLst>
              <a:ext uri="{FF2B5EF4-FFF2-40B4-BE49-F238E27FC236}">
                <a16:creationId xmlns:a16="http://schemas.microsoft.com/office/drawing/2014/main" id="{D69E90FE-604F-B095-2B0A-FF89DA51039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Marcador de contenido 3">
            <a:extLst>
              <a:ext uri="{FF2B5EF4-FFF2-40B4-BE49-F238E27FC236}">
                <a16:creationId xmlns:a16="http://schemas.microsoft.com/office/drawing/2014/main" id="{CEB9CE7C-899A-7C31-CCC2-CCE824422F91}"/>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5" name="Marcador de fecha 4">
            <a:extLst>
              <a:ext uri="{FF2B5EF4-FFF2-40B4-BE49-F238E27FC236}">
                <a16:creationId xmlns:a16="http://schemas.microsoft.com/office/drawing/2014/main" id="{D91C9963-F9E7-8B71-EC27-64A0A1B20767}"/>
              </a:ext>
            </a:extLst>
          </p:cNvPr>
          <p:cNvSpPr>
            <a:spLocks noGrp="1"/>
          </p:cNvSpPr>
          <p:nvPr>
            <p:ph type="dt" sz="half" idx="10"/>
          </p:nvPr>
        </p:nvSpPr>
        <p:spPr/>
        <p:txBody>
          <a:bodyPr/>
          <a:lstStyle/>
          <a:p>
            <a:fld id="{016BA1A8-D6FB-4375-9A15-E7BBB3E04526}" type="datetimeFigureOut">
              <a:rPr lang="es-CL" smtClean="0"/>
              <a:t>25-11-2025</a:t>
            </a:fld>
            <a:endParaRPr lang="es-CL"/>
          </a:p>
        </p:txBody>
      </p:sp>
      <p:sp>
        <p:nvSpPr>
          <p:cNvPr id="6" name="Marcador de pie de página 5">
            <a:extLst>
              <a:ext uri="{FF2B5EF4-FFF2-40B4-BE49-F238E27FC236}">
                <a16:creationId xmlns:a16="http://schemas.microsoft.com/office/drawing/2014/main" id="{F1B74B12-BAF2-B4B6-9C45-5E572F7DB7E1}"/>
              </a:ext>
            </a:extLst>
          </p:cNvPr>
          <p:cNvSpPr>
            <a:spLocks noGrp="1"/>
          </p:cNvSpPr>
          <p:nvPr>
            <p:ph type="ftr" sz="quarter" idx="11"/>
          </p:nvPr>
        </p:nvSpPr>
        <p:spPr/>
        <p:txBody>
          <a:bodyPr/>
          <a:lstStyle/>
          <a:p>
            <a:endParaRPr lang="es-CL"/>
          </a:p>
        </p:txBody>
      </p:sp>
      <p:sp>
        <p:nvSpPr>
          <p:cNvPr id="7" name="Marcador de número de diapositiva 6">
            <a:extLst>
              <a:ext uri="{FF2B5EF4-FFF2-40B4-BE49-F238E27FC236}">
                <a16:creationId xmlns:a16="http://schemas.microsoft.com/office/drawing/2014/main" id="{9E41CE15-6ED2-3F58-9A98-5842BAF9D4ED}"/>
              </a:ext>
            </a:extLst>
          </p:cNvPr>
          <p:cNvSpPr>
            <a:spLocks noGrp="1"/>
          </p:cNvSpPr>
          <p:nvPr>
            <p:ph type="sldNum" sz="quarter" idx="12"/>
          </p:nvPr>
        </p:nvSpPr>
        <p:spPr/>
        <p:txBody>
          <a:bodyPr/>
          <a:lstStyle/>
          <a:p>
            <a:fld id="{8C5F56B0-9D13-40DC-8C9B-6ED68B1CB80D}" type="slidenum">
              <a:rPr lang="es-CL" smtClean="0"/>
              <a:t>‹Nº›</a:t>
            </a:fld>
            <a:endParaRPr lang="es-CL"/>
          </a:p>
        </p:txBody>
      </p:sp>
    </p:spTree>
    <p:extLst>
      <p:ext uri="{BB962C8B-B14F-4D97-AF65-F5344CB8AC3E}">
        <p14:creationId xmlns:p14="http://schemas.microsoft.com/office/powerpoint/2010/main" val="15477306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A850B78-6F1B-592E-4FDF-7025959A6447}"/>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L"/>
          </a:p>
        </p:txBody>
      </p:sp>
      <p:sp>
        <p:nvSpPr>
          <p:cNvPr id="3" name="Marcador de texto 2">
            <a:extLst>
              <a:ext uri="{FF2B5EF4-FFF2-40B4-BE49-F238E27FC236}">
                <a16:creationId xmlns:a16="http://schemas.microsoft.com/office/drawing/2014/main" id="{96AB0B65-1E5C-B244-90FD-BD7573DBE41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E5FABECA-4FCF-1A3E-F778-D597F7FB7A5A}"/>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5" name="Marcador de texto 4">
            <a:extLst>
              <a:ext uri="{FF2B5EF4-FFF2-40B4-BE49-F238E27FC236}">
                <a16:creationId xmlns:a16="http://schemas.microsoft.com/office/drawing/2014/main" id="{9BE2EA54-CAD9-FD7C-0DBD-F344E6E140A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570999C2-C8CE-23A9-032E-7C41E5A1515F}"/>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7" name="Marcador de fecha 6">
            <a:extLst>
              <a:ext uri="{FF2B5EF4-FFF2-40B4-BE49-F238E27FC236}">
                <a16:creationId xmlns:a16="http://schemas.microsoft.com/office/drawing/2014/main" id="{5AA0F7B5-2643-5D2F-1E0C-05AAE1375DDF}"/>
              </a:ext>
            </a:extLst>
          </p:cNvPr>
          <p:cNvSpPr>
            <a:spLocks noGrp="1"/>
          </p:cNvSpPr>
          <p:nvPr>
            <p:ph type="dt" sz="half" idx="10"/>
          </p:nvPr>
        </p:nvSpPr>
        <p:spPr/>
        <p:txBody>
          <a:bodyPr/>
          <a:lstStyle/>
          <a:p>
            <a:fld id="{016BA1A8-D6FB-4375-9A15-E7BBB3E04526}" type="datetimeFigureOut">
              <a:rPr lang="es-CL" smtClean="0"/>
              <a:t>25-11-2025</a:t>
            </a:fld>
            <a:endParaRPr lang="es-CL"/>
          </a:p>
        </p:txBody>
      </p:sp>
      <p:sp>
        <p:nvSpPr>
          <p:cNvPr id="8" name="Marcador de pie de página 7">
            <a:extLst>
              <a:ext uri="{FF2B5EF4-FFF2-40B4-BE49-F238E27FC236}">
                <a16:creationId xmlns:a16="http://schemas.microsoft.com/office/drawing/2014/main" id="{D68EB359-01A0-1CDE-F5FD-2C64878FD669}"/>
              </a:ext>
            </a:extLst>
          </p:cNvPr>
          <p:cNvSpPr>
            <a:spLocks noGrp="1"/>
          </p:cNvSpPr>
          <p:nvPr>
            <p:ph type="ftr" sz="quarter" idx="11"/>
          </p:nvPr>
        </p:nvSpPr>
        <p:spPr/>
        <p:txBody>
          <a:bodyPr/>
          <a:lstStyle/>
          <a:p>
            <a:endParaRPr lang="es-CL"/>
          </a:p>
        </p:txBody>
      </p:sp>
      <p:sp>
        <p:nvSpPr>
          <p:cNvPr id="9" name="Marcador de número de diapositiva 8">
            <a:extLst>
              <a:ext uri="{FF2B5EF4-FFF2-40B4-BE49-F238E27FC236}">
                <a16:creationId xmlns:a16="http://schemas.microsoft.com/office/drawing/2014/main" id="{9A8DC600-BD4D-7F32-9CA5-1BF0AAE2A83E}"/>
              </a:ext>
            </a:extLst>
          </p:cNvPr>
          <p:cNvSpPr>
            <a:spLocks noGrp="1"/>
          </p:cNvSpPr>
          <p:nvPr>
            <p:ph type="sldNum" sz="quarter" idx="12"/>
          </p:nvPr>
        </p:nvSpPr>
        <p:spPr/>
        <p:txBody>
          <a:bodyPr/>
          <a:lstStyle/>
          <a:p>
            <a:fld id="{8C5F56B0-9D13-40DC-8C9B-6ED68B1CB80D}" type="slidenum">
              <a:rPr lang="es-CL" smtClean="0"/>
              <a:t>‹Nº›</a:t>
            </a:fld>
            <a:endParaRPr lang="es-CL"/>
          </a:p>
        </p:txBody>
      </p:sp>
    </p:spTree>
    <p:extLst>
      <p:ext uri="{BB962C8B-B14F-4D97-AF65-F5344CB8AC3E}">
        <p14:creationId xmlns:p14="http://schemas.microsoft.com/office/powerpoint/2010/main" val="3401462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1682FDD-D132-9A06-DE83-C69B10C97C21}"/>
              </a:ext>
            </a:extLst>
          </p:cNvPr>
          <p:cNvSpPr>
            <a:spLocks noGrp="1"/>
          </p:cNvSpPr>
          <p:nvPr>
            <p:ph type="title"/>
          </p:nvPr>
        </p:nvSpPr>
        <p:spPr/>
        <p:txBody>
          <a:bodyPr/>
          <a:lstStyle/>
          <a:p>
            <a:r>
              <a:rPr lang="es-ES"/>
              <a:t>Haga clic para modificar el estilo de título del patrón</a:t>
            </a:r>
            <a:endParaRPr lang="es-CL"/>
          </a:p>
        </p:txBody>
      </p:sp>
      <p:sp>
        <p:nvSpPr>
          <p:cNvPr id="3" name="Marcador de fecha 2">
            <a:extLst>
              <a:ext uri="{FF2B5EF4-FFF2-40B4-BE49-F238E27FC236}">
                <a16:creationId xmlns:a16="http://schemas.microsoft.com/office/drawing/2014/main" id="{0BA6BDA8-E814-BA0E-D3D8-0864F9FE6DB7}"/>
              </a:ext>
            </a:extLst>
          </p:cNvPr>
          <p:cNvSpPr>
            <a:spLocks noGrp="1"/>
          </p:cNvSpPr>
          <p:nvPr>
            <p:ph type="dt" sz="half" idx="10"/>
          </p:nvPr>
        </p:nvSpPr>
        <p:spPr/>
        <p:txBody>
          <a:bodyPr/>
          <a:lstStyle/>
          <a:p>
            <a:fld id="{016BA1A8-D6FB-4375-9A15-E7BBB3E04526}" type="datetimeFigureOut">
              <a:rPr lang="es-CL" smtClean="0"/>
              <a:t>25-11-2025</a:t>
            </a:fld>
            <a:endParaRPr lang="es-CL"/>
          </a:p>
        </p:txBody>
      </p:sp>
      <p:sp>
        <p:nvSpPr>
          <p:cNvPr id="4" name="Marcador de pie de página 3">
            <a:extLst>
              <a:ext uri="{FF2B5EF4-FFF2-40B4-BE49-F238E27FC236}">
                <a16:creationId xmlns:a16="http://schemas.microsoft.com/office/drawing/2014/main" id="{05992394-6DFE-FF87-9A12-8B46C9D53BC3}"/>
              </a:ext>
            </a:extLst>
          </p:cNvPr>
          <p:cNvSpPr>
            <a:spLocks noGrp="1"/>
          </p:cNvSpPr>
          <p:nvPr>
            <p:ph type="ftr" sz="quarter" idx="11"/>
          </p:nvPr>
        </p:nvSpPr>
        <p:spPr/>
        <p:txBody>
          <a:bodyPr/>
          <a:lstStyle/>
          <a:p>
            <a:endParaRPr lang="es-CL"/>
          </a:p>
        </p:txBody>
      </p:sp>
      <p:sp>
        <p:nvSpPr>
          <p:cNvPr id="5" name="Marcador de número de diapositiva 4">
            <a:extLst>
              <a:ext uri="{FF2B5EF4-FFF2-40B4-BE49-F238E27FC236}">
                <a16:creationId xmlns:a16="http://schemas.microsoft.com/office/drawing/2014/main" id="{6F551CB8-4495-9278-04AB-548607F10809}"/>
              </a:ext>
            </a:extLst>
          </p:cNvPr>
          <p:cNvSpPr>
            <a:spLocks noGrp="1"/>
          </p:cNvSpPr>
          <p:nvPr>
            <p:ph type="sldNum" sz="quarter" idx="12"/>
          </p:nvPr>
        </p:nvSpPr>
        <p:spPr/>
        <p:txBody>
          <a:bodyPr/>
          <a:lstStyle/>
          <a:p>
            <a:fld id="{8C5F56B0-9D13-40DC-8C9B-6ED68B1CB80D}" type="slidenum">
              <a:rPr lang="es-CL" smtClean="0"/>
              <a:t>‹Nº›</a:t>
            </a:fld>
            <a:endParaRPr lang="es-CL"/>
          </a:p>
        </p:txBody>
      </p:sp>
    </p:spTree>
    <p:extLst>
      <p:ext uri="{BB962C8B-B14F-4D97-AF65-F5344CB8AC3E}">
        <p14:creationId xmlns:p14="http://schemas.microsoft.com/office/powerpoint/2010/main" val="33642819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71844549-F013-9EDC-6AE9-838E75E33D2D}"/>
              </a:ext>
            </a:extLst>
          </p:cNvPr>
          <p:cNvSpPr>
            <a:spLocks noGrp="1"/>
          </p:cNvSpPr>
          <p:nvPr>
            <p:ph type="dt" sz="half" idx="10"/>
          </p:nvPr>
        </p:nvSpPr>
        <p:spPr/>
        <p:txBody>
          <a:bodyPr/>
          <a:lstStyle/>
          <a:p>
            <a:fld id="{016BA1A8-D6FB-4375-9A15-E7BBB3E04526}" type="datetimeFigureOut">
              <a:rPr lang="es-CL" smtClean="0"/>
              <a:t>25-11-2025</a:t>
            </a:fld>
            <a:endParaRPr lang="es-CL"/>
          </a:p>
        </p:txBody>
      </p:sp>
      <p:sp>
        <p:nvSpPr>
          <p:cNvPr id="3" name="Marcador de pie de página 2">
            <a:extLst>
              <a:ext uri="{FF2B5EF4-FFF2-40B4-BE49-F238E27FC236}">
                <a16:creationId xmlns:a16="http://schemas.microsoft.com/office/drawing/2014/main" id="{2C133C6C-707C-C88D-490C-CE58C4B70BDF}"/>
              </a:ext>
            </a:extLst>
          </p:cNvPr>
          <p:cNvSpPr>
            <a:spLocks noGrp="1"/>
          </p:cNvSpPr>
          <p:nvPr>
            <p:ph type="ftr" sz="quarter" idx="11"/>
          </p:nvPr>
        </p:nvSpPr>
        <p:spPr/>
        <p:txBody>
          <a:bodyPr/>
          <a:lstStyle/>
          <a:p>
            <a:endParaRPr lang="es-CL"/>
          </a:p>
        </p:txBody>
      </p:sp>
      <p:sp>
        <p:nvSpPr>
          <p:cNvPr id="4" name="Marcador de número de diapositiva 3">
            <a:extLst>
              <a:ext uri="{FF2B5EF4-FFF2-40B4-BE49-F238E27FC236}">
                <a16:creationId xmlns:a16="http://schemas.microsoft.com/office/drawing/2014/main" id="{EE589F3E-5A72-F1E4-E9B9-060B17F719E0}"/>
              </a:ext>
            </a:extLst>
          </p:cNvPr>
          <p:cNvSpPr>
            <a:spLocks noGrp="1"/>
          </p:cNvSpPr>
          <p:nvPr>
            <p:ph type="sldNum" sz="quarter" idx="12"/>
          </p:nvPr>
        </p:nvSpPr>
        <p:spPr/>
        <p:txBody>
          <a:bodyPr/>
          <a:lstStyle/>
          <a:p>
            <a:fld id="{8C5F56B0-9D13-40DC-8C9B-6ED68B1CB80D}" type="slidenum">
              <a:rPr lang="es-CL" smtClean="0"/>
              <a:t>‹Nº›</a:t>
            </a:fld>
            <a:endParaRPr lang="es-CL"/>
          </a:p>
        </p:txBody>
      </p:sp>
    </p:spTree>
    <p:extLst>
      <p:ext uri="{BB962C8B-B14F-4D97-AF65-F5344CB8AC3E}">
        <p14:creationId xmlns:p14="http://schemas.microsoft.com/office/powerpoint/2010/main" val="7049146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7760749-7C23-D315-09E2-E68413E8804D}"/>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L"/>
          </a:p>
        </p:txBody>
      </p:sp>
      <p:sp>
        <p:nvSpPr>
          <p:cNvPr id="3" name="Marcador de contenido 2">
            <a:extLst>
              <a:ext uri="{FF2B5EF4-FFF2-40B4-BE49-F238E27FC236}">
                <a16:creationId xmlns:a16="http://schemas.microsoft.com/office/drawing/2014/main" id="{F638F42F-0CA1-EF75-A144-8BFDB020A26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Marcador de texto 3">
            <a:extLst>
              <a:ext uri="{FF2B5EF4-FFF2-40B4-BE49-F238E27FC236}">
                <a16:creationId xmlns:a16="http://schemas.microsoft.com/office/drawing/2014/main" id="{C2DD53D9-99DE-692E-7DFE-FD77448C7C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98A5BD3D-6479-9A79-E4DD-D86DDBDDB7D1}"/>
              </a:ext>
            </a:extLst>
          </p:cNvPr>
          <p:cNvSpPr>
            <a:spLocks noGrp="1"/>
          </p:cNvSpPr>
          <p:nvPr>
            <p:ph type="dt" sz="half" idx="10"/>
          </p:nvPr>
        </p:nvSpPr>
        <p:spPr/>
        <p:txBody>
          <a:bodyPr/>
          <a:lstStyle/>
          <a:p>
            <a:fld id="{016BA1A8-D6FB-4375-9A15-E7BBB3E04526}" type="datetimeFigureOut">
              <a:rPr lang="es-CL" smtClean="0"/>
              <a:t>25-11-2025</a:t>
            </a:fld>
            <a:endParaRPr lang="es-CL"/>
          </a:p>
        </p:txBody>
      </p:sp>
      <p:sp>
        <p:nvSpPr>
          <p:cNvPr id="6" name="Marcador de pie de página 5">
            <a:extLst>
              <a:ext uri="{FF2B5EF4-FFF2-40B4-BE49-F238E27FC236}">
                <a16:creationId xmlns:a16="http://schemas.microsoft.com/office/drawing/2014/main" id="{B751E49C-6970-45E7-B987-673FDBDB5737}"/>
              </a:ext>
            </a:extLst>
          </p:cNvPr>
          <p:cNvSpPr>
            <a:spLocks noGrp="1"/>
          </p:cNvSpPr>
          <p:nvPr>
            <p:ph type="ftr" sz="quarter" idx="11"/>
          </p:nvPr>
        </p:nvSpPr>
        <p:spPr/>
        <p:txBody>
          <a:bodyPr/>
          <a:lstStyle/>
          <a:p>
            <a:endParaRPr lang="es-CL"/>
          </a:p>
        </p:txBody>
      </p:sp>
      <p:sp>
        <p:nvSpPr>
          <p:cNvPr id="7" name="Marcador de número de diapositiva 6">
            <a:extLst>
              <a:ext uri="{FF2B5EF4-FFF2-40B4-BE49-F238E27FC236}">
                <a16:creationId xmlns:a16="http://schemas.microsoft.com/office/drawing/2014/main" id="{51394806-B075-EB6C-0E58-B2C53FDC0EFD}"/>
              </a:ext>
            </a:extLst>
          </p:cNvPr>
          <p:cNvSpPr>
            <a:spLocks noGrp="1"/>
          </p:cNvSpPr>
          <p:nvPr>
            <p:ph type="sldNum" sz="quarter" idx="12"/>
          </p:nvPr>
        </p:nvSpPr>
        <p:spPr/>
        <p:txBody>
          <a:bodyPr/>
          <a:lstStyle/>
          <a:p>
            <a:fld id="{8C5F56B0-9D13-40DC-8C9B-6ED68B1CB80D}" type="slidenum">
              <a:rPr lang="es-CL" smtClean="0"/>
              <a:t>‹Nº›</a:t>
            </a:fld>
            <a:endParaRPr lang="es-CL"/>
          </a:p>
        </p:txBody>
      </p:sp>
    </p:spTree>
    <p:extLst>
      <p:ext uri="{BB962C8B-B14F-4D97-AF65-F5344CB8AC3E}">
        <p14:creationId xmlns:p14="http://schemas.microsoft.com/office/powerpoint/2010/main" val="39087956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EBD3874-338D-E919-B00A-E3D8585D7EC5}"/>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L"/>
          </a:p>
        </p:txBody>
      </p:sp>
      <p:sp>
        <p:nvSpPr>
          <p:cNvPr id="3" name="Marcador de posición de imagen 2">
            <a:extLst>
              <a:ext uri="{FF2B5EF4-FFF2-40B4-BE49-F238E27FC236}">
                <a16:creationId xmlns:a16="http://schemas.microsoft.com/office/drawing/2014/main" id="{30518058-A353-494B-DFC5-D85064933E8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L"/>
          </a:p>
        </p:txBody>
      </p:sp>
      <p:sp>
        <p:nvSpPr>
          <p:cNvPr id="4" name="Marcador de texto 3">
            <a:extLst>
              <a:ext uri="{FF2B5EF4-FFF2-40B4-BE49-F238E27FC236}">
                <a16:creationId xmlns:a16="http://schemas.microsoft.com/office/drawing/2014/main" id="{67D795D7-76ED-1FE6-76D8-D92672327F7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0D0AE87A-D628-07AB-EE4D-E7EE3D1F3EDB}"/>
              </a:ext>
            </a:extLst>
          </p:cNvPr>
          <p:cNvSpPr>
            <a:spLocks noGrp="1"/>
          </p:cNvSpPr>
          <p:nvPr>
            <p:ph type="dt" sz="half" idx="10"/>
          </p:nvPr>
        </p:nvSpPr>
        <p:spPr/>
        <p:txBody>
          <a:bodyPr/>
          <a:lstStyle/>
          <a:p>
            <a:fld id="{016BA1A8-D6FB-4375-9A15-E7BBB3E04526}" type="datetimeFigureOut">
              <a:rPr lang="es-CL" smtClean="0"/>
              <a:t>25-11-2025</a:t>
            </a:fld>
            <a:endParaRPr lang="es-CL"/>
          </a:p>
        </p:txBody>
      </p:sp>
      <p:sp>
        <p:nvSpPr>
          <p:cNvPr id="6" name="Marcador de pie de página 5">
            <a:extLst>
              <a:ext uri="{FF2B5EF4-FFF2-40B4-BE49-F238E27FC236}">
                <a16:creationId xmlns:a16="http://schemas.microsoft.com/office/drawing/2014/main" id="{E83CEBC4-D5DE-ECBE-BD11-1E503B54446F}"/>
              </a:ext>
            </a:extLst>
          </p:cNvPr>
          <p:cNvSpPr>
            <a:spLocks noGrp="1"/>
          </p:cNvSpPr>
          <p:nvPr>
            <p:ph type="ftr" sz="quarter" idx="11"/>
          </p:nvPr>
        </p:nvSpPr>
        <p:spPr/>
        <p:txBody>
          <a:bodyPr/>
          <a:lstStyle/>
          <a:p>
            <a:endParaRPr lang="es-CL"/>
          </a:p>
        </p:txBody>
      </p:sp>
      <p:sp>
        <p:nvSpPr>
          <p:cNvPr id="7" name="Marcador de número de diapositiva 6">
            <a:extLst>
              <a:ext uri="{FF2B5EF4-FFF2-40B4-BE49-F238E27FC236}">
                <a16:creationId xmlns:a16="http://schemas.microsoft.com/office/drawing/2014/main" id="{9A10E609-023E-7CAB-DC19-A43343799E71}"/>
              </a:ext>
            </a:extLst>
          </p:cNvPr>
          <p:cNvSpPr>
            <a:spLocks noGrp="1"/>
          </p:cNvSpPr>
          <p:nvPr>
            <p:ph type="sldNum" sz="quarter" idx="12"/>
          </p:nvPr>
        </p:nvSpPr>
        <p:spPr/>
        <p:txBody>
          <a:bodyPr/>
          <a:lstStyle/>
          <a:p>
            <a:fld id="{8C5F56B0-9D13-40DC-8C9B-6ED68B1CB80D}" type="slidenum">
              <a:rPr lang="es-CL" smtClean="0"/>
              <a:t>‹Nº›</a:t>
            </a:fld>
            <a:endParaRPr lang="es-CL"/>
          </a:p>
        </p:txBody>
      </p:sp>
    </p:spTree>
    <p:extLst>
      <p:ext uri="{BB962C8B-B14F-4D97-AF65-F5344CB8AC3E}">
        <p14:creationId xmlns:p14="http://schemas.microsoft.com/office/powerpoint/2010/main" val="20839681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3845D74E-BA58-27D3-6B7C-8CE1BB63C2A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L"/>
          </a:p>
        </p:txBody>
      </p:sp>
      <p:sp>
        <p:nvSpPr>
          <p:cNvPr id="3" name="Marcador de texto 2">
            <a:extLst>
              <a:ext uri="{FF2B5EF4-FFF2-40B4-BE49-F238E27FC236}">
                <a16:creationId xmlns:a16="http://schemas.microsoft.com/office/drawing/2014/main" id="{EEA5C227-B7C3-3EF0-E2D2-9AE4865891A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Marcador de fecha 3">
            <a:extLst>
              <a:ext uri="{FF2B5EF4-FFF2-40B4-BE49-F238E27FC236}">
                <a16:creationId xmlns:a16="http://schemas.microsoft.com/office/drawing/2014/main" id="{5F2F73B1-05B4-4DC0-5E3F-D4FAD606AFB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6BA1A8-D6FB-4375-9A15-E7BBB3E04526}" type="datetimeFigureOut">
              <a:rPr lang="es-CL" smtClean="0"/>
              <a:t>25-11-2025</a:t>
            </a:fld>
            <a:endParaRPr lang="es-CL"/>
          </a:p>
        </p:txBody>
      </p:sp>
      <p:sp>
        <p:nvSpPr>
          <p:cNvPr id="5" name="Marcador de pie de página 4">
            <a:extLst>
              <a:ext uri="{FF2B5EF4-FFF2-40B4-BE49-F238E27FC236}">
                <a16:creationId xmlns:a16="http://schemas.microsoft.com/office/drawing/2014/main" id="{37F9161F-14F0-6FEE-48D9-EE7F451AAD1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L"/>
          </a:p>
        </p:txBody>
      </p:sp>
      <p:sp>
        <p:nvSpPr>
          <p:cNvPr id="6" name="Marcador de número de diapositiva 5">
            <a:extLst>
              <a:ext uri="{FF2B5EF4-FFF2-40B4-BE49-F238E27FC236}">
                <a16:creationId xmlns:a16="http://schemas.microsoft.com/office/drawing/2014/main" id="{50A001F4-C353-B544-CD97-A7493498F1F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C5F56B0-9D13-40DC-8C9B-6ED68B1CB80D}" type="slidenum">
              <a:rPr lang="es-CL" smtClean="0"/>
              <a:t>‹Nº›</a:t>
            </a:fld>
            <a:endParaRPr lang="es-CL"/>
          </a:p>
        </p:txBody>
      </p:sp>
    </p:spTree>
    <p:extLst>
      <p:ext uri="{BB962C8B-B14F-4D97-AF65-F5344CB8AC3E}">
        <p14:creationId xmlns:p14="http://schemas.microsoft.com/office/powerpoint/2010/main" val="42212516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Layout" Target="../slideLayouts/slideLayout1.xml"/><Relationship Id="rId5" Type="http://schemas.openxmlformats.org/officeDocument/2006/relationships/image" Target="../media/image4.emf"/><Relationship Id="rId4" Type="http://schemas.openxmlformats.org/officeDocument/2006/relationships/image" Target="../media/image3.emf"/></Relationships>
</file>

<file path=ppt/slides/_rels/slide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emf"/><Relationship Id="rId1" Type="http://schemas.openxmlformats.org/officeDocument/2006/relationships/slideLayout" Target="../slideLayouts/slideLayout2.xml"/><Relationship Id="rId4" Type="http://schemas.openxmlformats.org/officeDocument/2006/relationships/image" Target="../media/image9.emf"/></Relationships>
</file>

<file path=ppt/slides/_rels/slide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emf"/><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emf"/><Relationship Id="rId1" Type="http://schemas.openxmlformats.org/officeDocument/2006/relationships/slideLayout" Target="../slideLayouts/slideLayout2.xml"/><Relationship Id="rId4" Type="http://schemas.openxmlformats.org/officeDocument/2006/relationships/image" Target="../media/image9.emf"/></Relationships>
</file>

<file path=ppt/slides/_rels/slide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emf"/><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emf"/><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emf"/><Relationship Id="rId1" Type="http://schemas.openxmlformats.org/officeDocument/2006/relationships/slideLayout" Target="../slideLayouts/slideLayout2.xml"/><Relationship Id="rId4" Type="http://schemas.openxmlformats.org/officeDocument/2006/relationships/image" Target="../media/image9.emf"/></Relationships>
</file>

<file path=ppt/slides/_rels/slide1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emf"/><Relationship Id="rId1" Type="http://schemas.openxmlformats.org/officeDocument/2006/relationships/slideLayout" Target="../slideLayouts/slideLayout2.xml"/><Relationship Id="rId4" Type="http://schemas.openxmlformats.org/officeDocument/2006/relationships/image" Target="../media/image9.emf"/></Relationships>
</file>

<file path=ppt/slides/_rels/slide1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emf"/><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emf"/><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emf"/><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emf"/><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emf"/><Relationship Id="rId1" Type="http://schemas.openxmlformats.org/officeDocument/2006/relationships/slideLayout" Target="../slideLayouts/slideLayout2.xml"/><Relationship Id="rId4" Type="http://schemas.openxmlformats.org/officeDocument/2006/relationships/image" Target="../media/image9.emf"/></Relationships>
</file>

<file path=ppt/slides/_rels/slide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emf"/><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emf"/><Relationship Id="rId1" Type="http://schemas.openxmlformats.org/officeDocument/2006/relationships/slideLayout" Target="../slideLayouts/slideLayout1.xml"/><Relationship Id="rId5" Type="http://schemas.openxmlformats.org/officeDocument/2006/relationships/image" Target="../media/image11.jpe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rma libre 2"/>
          <p:cNvSpPr/>
          <p:nvPr/>
        </p:nvSpPr>
        <p:spPr>
          <a:xfrm rot="10800000">
            <a:off x="4561923" y="205954"/>
            <a:ext cx="7466160" cy="6446092"/>
          </a:xfrm>
          <a:custGeom>
            <a:avLst/>
            <a:gdLst>
              <a:gd name="connsiteX0" fmla="*/ 143631 w 11864166"/>
              <a:gd name="connsiteY0" fmla="*/ 6446091 h 6446091"/>
              <a:gd name="connsiteX1" fmla="*/ 123803 w 11864166"/>
              <a:gd name="connsiteY1" fmla="*/ 6442088 h 6446091"/>
              <a:gd name="connsiteX2" fmla="*/ 113449 w 11864166"/>
              <a:gd name="connsiteY2" fmla="*/ 6442088 h 6446091"/>
              <a:gd name="connsiteX3" fmla="*/ 113449 w 11864166"/>
              <a:gd name="connsiteY3" fmla="*/ 6439997 h 6446091"/>
              <a:gd name="connsiteX4" fmla="*/ 87724 w 11864166"/>
              <a:gd name="connsiteY4" fmla="*/ 6434804 h 6446091"/>
              <a:gd name="connsiteX5" fmla="*/ 1 w 11864166"/>
              <a:gd name="connsiteY5" fmla="*/ 6302461 h 6446091"/>
              <a:gd name="connsiteX6" fmla="*/ 1 w 11864166"/>
              <a:gd name="connsiteY6" fmla="*/ 146420 h 6446091"/>
              <a:gd name="connsiteX7" fmla="*/ 0 w 11864166"/>
              <a:gd name="connsiteY7" fmla="*/ 146417 h 6446091"/>
              <a:gd name="connsiteX8" fmla="*/ 1 w 11864166"/>
              <a:gd name="connsiteY8" fmla="*/ 146413 h 6446091"/>
              <a:gd name="connsiteX9" fmla="*/ 1 w 11864166"/>
              <a:gd name="connsiteY9" fmla="*/ 140531 h 6446091"/>
              <a:gd name="connsiteX10" fmla="*/ 1798 w 11864166"/>
              <a:gd name="connsiteY10" fmla="*/ 140531 h 6446091"/>
              <a:gd name="connsiteX11" fmla="*/ 24530 w 11864166"/>
              <a:gd name="connsiteY11" fmla="*/ 66112 h 6446091"/>
              <a:gd name="connsiteX12" fmla="*/ 87723 w 11864166"/>
              <a:gd name="connsiteY12" fmla="*/ 14074 h 6446091"/>
              <a:gd name="connsiteX13" fmla="*/ 132735 w 11864166"/>
              <a:gd name="connsiteY13" fmla="*/ 4986 h 6446091"/>
              <a:gd name="connsiteX14" fmla="*/ 132735 w 11864166"/>
              <a:gd name="connsiteY14" fmla="*/ 0 h 6446091"/>
              <a:gd name="connsiteX15" fmla="*/ 11748585 w 11864166"/>
              <a:gd name="connsiteY15" fmla="*/ 0 h 6446091"/>
              <a:gd name="connsiteX16" fmla="*/ 11748585 w 11864166"/>
              <a:gd name="connsiteY16" fmla="*/ 6935 h 6446091"/>
              <a:gd name="connsiteX17" fmla="*/ 11776442 w 11864166"/>
              <a:gd name="connsiteY17" fmla="*/ 12559 h 6446091"/>
              <a:gd name="connsiteX18" fmla="*/ 11839635 w 11864166"/>
              <a:gd name="connsiteY18" fmla="*/ 64598 h 6446091"/>
              <a:gd name="connsiteX19" fmla="*/ 11862830 w 11864166"/>
              <a:gd name="connsiteY19" fmla="*/ 140531 h 6446091"/>
              <a:gd name="connsiteX20" fmla="*/ 11864166 w 11864166"/>
              <a:gd name="connsiteY20" fmla="*/ 140531 h 6446091"/>
              <a:gd name="connsiteX21" fmla="*/ 11864166 w 11864166"/>
              <a:gd name="connsiteY21" fmla="*/ 6302461 h 6446091"/>
              <a:gd name="connsiteX22" fmla="*/ 11863207 w 11864166"/>
              <a:gd name="connsiteY22" fmla="*/ 6302461 h 6446091"/>
              <a:gd name="connsiteX23" fmla="*/ 11851920 w 11864166"/>
              <a:gd name="connsiteY23" fmla="*/ 6358367 h 6446091"/>
              <a:gd name="connsiteX24" fmla="*/ 11719577 w 11864166"/>
              <a:gd name="connsiteY24" fmla="*/ 6446090 h 6446091"/>
              <a:gd name="connsiteX25" fmla="*/ 11699754 w 11864166"/>
              <a:gd name="connsiteY25" fmla="*/ 6442088 h 6446091"/>
              <a:gd name="connsiteX26" fmla="*/ 163459 w 11864166"/>
              <a:gd name="connsiteY26" fmla="*/ 6442088 h 644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864166" h="6446091">
                <a:moveTo>
                  <a:pt x="143631" y="6446091"/>
                </a:moveTo>
                <a:lnTo>
                  <a:pt x="123803" y="6442088"/>
                </a:lnTo>
                <a:lnTo>
                  <a:pt x="113449" y="6442088"/>
                </a:lnTo>
                <a:lnTo>
                  <a:pt x="113449" y="6439997"/>
                </a:lnTo>
                <a:lnTo>
                  <a:pt x="87724" y="6434804"/>
                </a:lnTo>
                <a:cubicBezTo>
                  <a:pt x="36173" y="6413000"/>
                  <a:pt x="1" y="6361955"/>
                  <a:pt x="1" y="6302461"/>
                </a:cubicBezTo>
                <a:lnTo>
                  <a:pt x="1" y="146420"/>
                </a:lnTo>
                <a:lnTo>
                  <a:pt x="0" y="146417"/>
                </a:lnTo>
                <a:lnTo>
                  <a:pt x="1" y="146413"/>
                </a:lnTo>
                <a:lnTo>
                  <a:pt x="1" y="140531"/>
                </a:lnTo>
                <a:lnTo>
                  <a:pt x="1798" y="140531"/>
                </a:lnTo>
                <a:lnTo>
                  <a:pt x="24530" y="66112"/>
                </a:lnTo>
                <a:cubicBezTo>
                  <a:pt x="40017" y="43188"/>
                  <a:pt x="61947" y="24976"/>
                  <a:pt x="87723" y="14074"/>
                </a:cubicBezTo>
                <a:lnTo>
                  <a:pt x="132735" y="4986"/>
                </a:lnTo>
                <a:lnTo>
                  <a:pt x="132735" y="0"/>
                </a:lnTo>
                <a:lnTo>
                  <a:pt x="11748585" y="0"/>
                </a:lnTo>
                <a:lnTo>
                  <a:pt x="11748585" y="6935"/>
                </a:lnTo>
                <a:lnTo>
                  <a:pt x="11776442" y="12559"/>
                </a:lnTo>
                <a:cubicBezTo>
                  <a:pt x="11802217" y="23462"/>
                  <a:pt x="11824148" y="41674"/>
                  <a:pt x="11839635" y="64598"/>
                </a:cubicBezTo>
                <a:lnTo>
                  <a:pt x="11862830" y="140531"/>
                </a:lnTo>
                <a:lnTo>
                  <a:pt x="11864166" y="140531"/>
                </a:lnTo>
                <a:lnTo>
                  <a:pt x="11864166" y="6302461"/>
                </a:lnTo>
                <a:lnTo>
                  <a:pt x="11863207" y="6302461"/>
                </a:lnTo>
                <a:lnTo>
                  <a:pt x="11851920" y="6358367"/>
                </a:lnTo>
                <a:cubicBezTo>
                  <a:pt x="11830116" y="6409918"/>
                  <a:pt x="11779071" y="6446090"/>
                  <a:pt x="11719577" y="6446090"/>
                </a:cubicBezTo>
                <a:lnTo>
                  <a:pt x="11699754" y="6442088"/>
                </a:lnTo>
                <a:lnTo>
                  <a:pt x="163459" y="6442088"/>
                </a:lnTo>
                <a:close/>
              </a:path>
            </a:pathLst>
          </a:custGeom>
          <a:solidFill>
            <a:srgbClr val="F6F4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sp>
        <p:nvSpPr>
          <p:cNvPr id="8" name="Forma libre 7"/>
          <p:cNvSpPr/>
          <p:nvPr/>
        </p:nvSpPr>
        <p:spPr>
          <a:xfrm rot="10800000">
            <a:off x="163917" y="188612"/>
            <a:ext cx="4263149" cy="6446092"/>
          </a:xfrm>
          <a:custGeom>
            <a:avLst/>
            <a:gdLst>
              <a:gd name="connsiteX0" fmla="*/ 143631 w 11864166"/>
              <a:gd name="connsiteY0" fmla="*/ 6446091 h 6446091"/>
              <a:gd name="connsiteX1" fmla="*/ 123803 w 11864166"/>
              <a:gd name="connsiteY1" fmla="*/ 6442088 h 6446091"/>
              <a:gd name="connsiteX2" fmla="*/ 113449 w 11864166"/>
              <a:gd name="connsiteY2" fmla="*/ 6442088 h 6446091"/>
              <a:gd name="connsiteX3" fmla="*/ 113449 w 11864166"/>
              <a:gd name="connsiteY3" fmla="*/ 6439997 h 6446091"/>
              <a:gd name="connsiteX4" fmla="*/ 87724 w 11864166"/>
              <a:gd name="connsiteY4" fmla="*/ 6434804 h 6446091"/>
              <a:gd name="connsiteX5" fmla="*/ 1 w 11864166"/>
              <a:gd name="connsiteY5" fmla="*/ 6302461 h 6446091"/>
              <a:gd name="connsiteX6" fmla="*/ 1 w 11864166"/>
              <a:gd name="connsiteY6" fmla="*/ 146420 h 6446091"/>
              <a:gd name="connsiteX7" fmla="*/ 0 w 11864166"/>
              <a:gd name="connsiteY7" fmla="*/ 146417 h 6446091"/>
              <a:gd name="connsiteX8" fmla="*/ 1 w 11864166"/>
              <a:gd name="connsiteY8" fmla="*/ 146413 h 6446091"/>
              <a:gd name="connsiteX9" fmla="*/ 1 w 11864166"/>
              <a:gd name="connsiteY9" fmla="*/ 140531 h 6446091"/>
              <a:gd name="connsiteX10" fmla="*/ 1798 w 11864166"/>
              <a:gd name="connsiteY10" fmla="*/ 140531 h 6446091"/>
              <a:gd name="connsiteX11" fmla="*/ 24530 w 11864166"/>
              <a:gd name="connsiteY11" fmla="*/ 66112 h 6446091"/>
              <a:gd name="connsiteX12" fmla="*/ 87723 w 11864166"/>
              <a:gd name="connsiteY12" fmla="*/ 14074 h 6446091"/>
              <a:gd name="connsiteX13" fmla="*/ 132735 w 11864166"/>
              <a:gd name="connsiteY13" fmla="*/ 4986 h 6446091"/>
              <a:gd name="connsiteX14" fmla="*/ 132735 w 11864166"/>
              <a:gd name="connsiteY14" fmla="*/ 0 h 6446091"/>
              <a:gd name="connsiteX15" fmla="*/ 11748585 w 11864166"/>
              <a:gd name="connsiteY15" fmla="*/ 0 h 6446091"/>
              <a:gd name="connsiteX16" fmla="*/ 11748585 w 11864166"/>
              <a:gd name="connsiteY16" fmla="*/ 6935 h 6446091"/>
              <a:gd name="connsiteX17" fmla="*/ 11776442 w 11864166"/>
              <a:gd name="connsiteY17" fmla="*/ 12559 h 6446091"/>
              <a:gd name="connsiteX18" fmla="*/ 11839635 w 11864166"/>
              <a:gd name="connsiteY18" fmla="*/ 64598 h 6446091"/>
              <a:gd name="connsiteX19" fmla="*/ 11862830 w 11864166"/>
              <a:gd name="connsiteY19" fmla="*/ 140531 h 6446091"/>
              <a:gd name="connsiteX20" fmla="*/ 11864166 w 11864166"/>
              <a:gd name="connsiteY20" fmla="*/ 140531 h 6446091"/>
              <a:gd name="connsiteX21" fmla="*/ 11864166 w 11864166"/>
              <a:gd name="connsiteY21" fmla="*/ 6302461 h 6446091"/>
              <a:gd name="connsiteX22" fmla="*/ 11863207 w 11864166"/>
              <a:gd name="connsiteY22" fmla="*/ 6302461 h 6446091"/>
              <a:gd name="connsiteX23" fmla="*/ 11851920 w 11864166"/>
              <a:gd name="connsiteY23" fmla="*/ 6358367 h 6446091"/>
              <a:gd name="connsiteX24" fmla="*/ 11719577 w 11864166"/>
              <a:gd name="connsiteY24" fmla="*/ 6446090 h 6446091"/>
              <a:gd name="connsiteX25" fmla="*/ 11699754 w 11864166"/>
              <a:gd name="connsiteY25" fmla="*/ 6442088 h 6446091"/>
              <a:gd name="connsiteX26" fmla="*/ 163459 w 11864166"/>
              <a:gd name="connsiteY26" fmla="*/ 6442088 h 644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864166" h="6446091">
                <a:moveTo>
                  <a:pt x="143631" y="6446091"/>
                </a:moveTo>
                <a:lnTo>
                  <a:pt x="123803" y="6442088"/>
                </a:lnTo>
                <a:lnTo>
                  <a:pt x="113449" y="6442088"/>
                </a:lnTo>
                <a:lnTo>
                  <a:pt x="113449" y="6439997"/>
                </a:lnTo>
                <a:lnTo>
                  <a:pt x="87724" y="6434804"/>
                </a:lnTo>
                <a:cubicBezTo>
                  <a:pt x="36173" y="6413000"/>
                  <a:pt x="1" y="6361955"/>
                  <a:pt x="1" y="6302461"/>
                </a:cubicBezTo>
                <a:lnTo>
                  <a:pt x="1" y="146420"/>
                </a:lnTo>
                <a:lnTo>
                  <a:pt x="0" y="146417"/>
                </a:lnTo>
                <a:lnTo>
                  <a:pt x="1" y="146413"/>
                </a:lnTo>
                <a:lnTo>
                  <a:pt x="1" y="140531"/>
                </a:lnTo>
                <a:lnTo>
                  <a:pt x="1798" y="140531"/>
                </a:lnTo>
                <a:lnTo>
                  <a:pt x="24530" y="66112"/>
                </a:lnTo>
                <a:cubicBezTo>
                  <a:pt x="40017" y="43188"/>
                  <a:pt x="61947" y="24976"/>
                  <a:pt x="87723" y="14074"/>
                </a:cubicBezTo>
                <a:lnTo>
                  <a:pt x="132735" y="4986"/>
                </a:lnTo>
                <a:lnTo>
                  <a:pt x="132735" y="0"/>
                </a:lnTo>
                <a:lnTo>
                  <a:pt x="11748585" y="0"/>
                </a:lnTo>
                <a:lnTo>
                  <a:pt x="11748585" y="6935"/>
                </a:lnTo>
                <a:lnTo>
                  <a:pt x="11776442" y="12559"/>
                </a:lnTo>
                <a:cubicBezTo>
                  <a:pt x="11802217" y="23462"/>
                  <a:pt x="11824148" y="41674"/>
                  <a:pt x="11839635" y="64598"/>
                </a:cubicBezTo>
                <a:lnTo>
                  <a:pt x="11862830" y="140531"/>
                </a:lnTo>
                <a:lnTo>
                  <a:pt x="11864166" y="140531"/>
                </a:lnTo>
                <a:lnTo>
                  <a:pt x="11864166" y="6302461"/>
                </a:lnTo>
                <a:lnTo>
                  <a:pt x="11863207" y="6302461"/>
                </a:lnTo>
                <a:lnTo>
                  <a:pt x="11851920" y="6358367"/>
                </a:lnTo>
                <a:cubicBezTo>
                  <a:pt x="11830116" y="6409918"/>
                  <a:pt x="11779071" y="6446090"/>
                  <a:pt x="11719577" y="6446090"/>
                </a:cubicBezTo>
                <a:lnTo>
                  <a:pt x="11699754" y="6442088"/>
                </a:lnTo>
                <a:lnTo>
                  <a:pt x="163459" y="6442088"/>
                </a:lnTo>
                <a:close/>
              </a:path>
            </a:pathLst>
          </a:custGeom>
          <a:solidFill>
            <a:srgbClr val="EDE8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4" name="Imagen 3">
            <a:extLst>
              <a:ext uri="{FF2B5EF4-FFF2-40B4-BE49-F238E27FC236}">
                <a16:creationId xmlns:a16="http://schemas.microsoft.com/office/drawing/2014/main" id="{64A6E601-E943-53E7-4244-57F48F1B9605}"/>
              </a:ext>
            </a:extLst>
          </p:cNvPr>
          <p:cNvPicPr>
            <a:picLocks noChangeAspect="1"/>
          </p:cNvPicPr>
          <p:nvPr/>
        </p:nvPicPr>
        <p:blipFill>
          <a:blip r:embed="rId2"/>
          <a:stretch>
            <a:fillRect/>
          </a:stretch>
        </p:blipFill>
        <p:spPr>
          <a:xfrm>
            <a:off x="6542613" y="0"/>
            <a:ext cx="3549040" cy="222205"/>
          </a:xfrm>
          <a:prstGeom prst="rect">
            <a:avLst/>
          </a:prstGeom>
        </p:spPr>
      </p:pic>
      <p:sp>
        <p:nvSpPr>
          <p:cNvPr id="9" name="CuadroTexto 8">
            <a:extLst>
              <a:ext uri="{FF2B5EF4-FFF2-40B4-BE49-F238E27FC236}">
                <a16:creationId xmlns:a16="http://schemas.microsoft.com/office/drawing/2014/main" id="{03D92715-0318-70F5-60FF-7BF10CF806A9}"/>
              </a:ext>
            </a:extLst>
          </p:cNvPr>
          <p:cNvSpPr txBox="1"/>
          <p:nvPr/>
        </p:nvSpPr>
        <p:spPr>
          <a:xfrm>
            <a:off x="5011278" y="3342395"/>
            <a:ext cx="6611710" cy="2921697"/>
          </a:xfrm>
          <a:prstGeom prst="rect">
            <a:avLst/>
          </a:prstGeom>
          <a:noFill/>
        </p:spPr>
        <p:txBody>
          <a:bodyPr wrap="square" rtlCol="0">
            <a:spAutoFit/>
          </a:bodyPr>
          <a:lstStyle/>
          <a:p>
            <a:pPr algn="ctr">
              <a:lnSpc>
                <a:spcPts val="4900"/>
              </a:lnSpc>
            </a:pPr>
            <a:r>
              <a:rPr lang="es-CL" sz="3600" dirty="0">
                <a:solidFill>
                  <a:srgbClr val="255BA7"/>
                </a:solidFill>
              </a:rPr>
              <a:t>Presentación </a:t>
            </a:r>
            <a:r>
              <a:rPr lang="es-CL" sz="3600" dirty="0" err="1">
                <a:solidFill>
                  <a:srgbClr val="255BA7"/>
                </a:solidFill>
              </a:rPr>
              <a:t>Minvu</a:t>
            </a:r>
            <a:r>
              <a:rPr lang="es-CL" sz="3600" dirty="0">
                <a:solidFill>
                  <a:srgbClr val="255BA7"/>
                </a:solidFill>
              </a:rPr>
              <a:t> </a:t>
            </a:r>
            <a:endParaRPr lang="es-CL" sz="5400" b="1" dirty="0">
              <a:solidFill>
                <a:srgbClr val="084681"/>
              </a:solidFill>
            </a:endParaRPr>
          </a:p>
          <a:p>
            <a:pPr algn="ctr"/>
            <a:r>
              <a:rPr lang="es-CL" sz="3600" b="1" dirty="0">
                <a:solidFill>
                  <a:srgbClr val="084681"/>
                </a:solidFill>
              </a:rPr>
              <a:t>Habilitación Normativa de Terreno Villa Los Cisnes localidad de Los Niches</a:t>
            </a:r>
          </a:p>
          <a:p>
            <a:pPr algn="ctr">
              <a:lnSpc>
                <a:spcPts val="4900"/>
              </a:lnSpc>
            </a:pPr>
            <a:r>
              <a:rPr lang="es-CL" sz="2000" dirty="0">
                <a:solidFill>
                  <a:srgbClr val="255BA7"/>
                </a:solidFill>
              </a:rPr>
              <a:t>26/11/2025</a:t>
            </a:r>
            <a:endParaRPr lang="es-MX" sz="2000" dirty="0">
              <a:solidFill>
                <a:srgbClr val="255BA7"/>
              </a:solidFill>
            </a:endParaRPr>
          </a:p>
        </p:txBody>
      </p:sp>
      <p:sp>
        <p:nvSpPr>
          <p:cNvPr id="10" name="CuadroTexto 9">
            <a:extLst>
              <a:ext uri="{FF2B5EF4-FFF2-40B4-BE49-F238E27FC236}">
                <a16:creationId xmlns:a16="http://schemas.microsoft.com/office/drawing/2014/main" id="{7648F796-5384-3882-4805-96168F218CEB}"/>
              </a:ext>
            </a:extLst>
          </p:cNvPr>
          <p:cNvSpPr txBox="1"/>
          <p:nvPr/>
        </p:nvSpPr>
        <p:spPr>
          <a:xfrm>
            <a:off x="8224768" y="5640460"/>
            <a:ext cx="184731" cy="307777"/>
          </a:xfrm>
          <a:prstGeom prst="rect">
            <a:avLst/>
          </a:prstGeom>
          <a:noFill/>
        </p:spPr>
        <p:txBody>
          <a:bodyPr wrap="none" rtlCol="0">
            <a:spAutoFit/>
          </a:bodyPr>
          <a:lstStyle/>
          <a:p>
            <a:pPr algn="ctr"/>
            <a:endParaRPr lang="es-CL" sz="1400" dirty="0">
              <a:solidFill>
                <a:srgbClr val="255BA7"/>
              </a:solidFill>
              <a:latin typeface="Verdana" panose="020B0604030504040204" pitchFamily="34" charset="0"/>
              <a:ea typeface="Verdana" panose="020B0604030504040204" pitchFamily="34" charset="0"/>
              <a:cs typeface="Verdana" panose="020B0604030504040204" pitchFamily="34" charset="0"/>
            </a:endParaRPr>
          </a:p>
        </p:txBody>
      </p:sp>
      <p:pic>
        <p:nvPicPr>
          <p:cNvPr id="13" name="Imagen 12"/>
          <p:cNvPicPr>
            <a:picLocks noChangeAspect="1"/>
          </p:cNvPicPr>
          <p:nvPr/>
        </p:nvPicPr>
        <p:blipFill>
          <a:blip r:embed="rId3"/>
          <a:stretch>
            <a:fillRect/>
          </a:stretch>
        </p:blipFill>
        <p:spPr>
          <a:xfrm>
            <a:off x="2863969" y="407809"/>
            <a:ext cx="1563097" cy="641986"/>
          </a:xfrm>
          <a:prstGeom prst="rect">
            <a:avLst/>
          </a:prstGeom>
        </p:spPr>
      </p:pic>
      <p:pic>
        <p:nvPicPr>
          <p:cNvPr id="6" name="Imagen 5"/>
          <p:cNvPicPr>
            <a:picLocks noChangeAspect="1"/>
          </p:cNvPicPr>
          <p:nvPr/>
        </p:nvPicPr>
        <p:blipFill>
          <a:blip r:embed="rId4"/>
          <a:stretch>
            <a:fillRect/>
          </a:stretch>
        </p:blipFill>
        <p:spPr>
          <a:xfrm>
            <a:off x="163915" y="222205"/>
            <a:ext cx="4263151" cy="6413589"/>
          </a:xfrm>
          <a:prstGeom prst="rect">
            <a:avLst/>
          </a:prstGeom>
        </p:spPr>
      </p:pic>
      <p:pic>
        <p:nvPicPr>
          <p:cNvPr id="11" name="Imagen 10"/>
          <p:cNvPicPr>
            <a:picLocks noChangeAspect="1"/>
          </p:cNvPicPr>
          <p:nvPr/>
        </p:nvPicPr>
        <p:blipFill>
          <a:blip r:embed="rId5"/>
          <a:stretch>
            <a:fillRect/>
          </a:stretch>
        </p:blipFill>
        <p:spPr>
          <a:xfrm>
            <a:off x="6286251" y="1415291"/>
            <a:ext cx="4061764" cy="1295745"/>
          </a:xfrm>
          <a:prstGeom prst="rect">
            <a:avLst/>
          </a:prstGeom>
        </p:spPr>
      </p:pic>
    </p:spTree>
    <p:extLst>
      <p:ext uri="{BB962C8B-B14F-4D97-AF65-F5344CB8AC3E}">
        <p14:creationId xmlns:p14="http://schemas.microsoft.com/office/powerpoint/2010/main" val="25867266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8C1BB3-0DEC-E9FC-18D2-9C8E2E5B82CD}"/>
            </a:ext>
          </a:extLst>
        </p:cNvPr>
        <p:cNvGrpSpPr/>
        <p:nvPr/>
      </p:nvGrpSpPr>
      <p:grpSpPr>
        <a:xfrm>
          <a:off x="0" y="0"/>
          <a:ext cx="0" cy="0"/>
          <a:chOff x="0" y="0"/>
          <a:chExt cx="0" cy="0"/>
        </a:xfrm>
      </p:grpSpPr>
      <p:sp>
        <p:nvSpPr>
          <p:cNvPr id="4" name="Forma libre 3">
            <a:extLst>
              <a:ext uri="{FF2B5EF4-FFF2-40B4-BE49-F238E27FC236}">
                <a16:creationId xmlns:a16="http://schemas.microsoft.com/office/drawing/2014/main" id="{1E0F694A-E848-F732-8A57-5B7D4AD262C2}"/>
              </a:ext>
            </a:extLst>
          </p:cNvPr>
          <p:cNvSpPr/>
          <p:nvPr/>
        </p:nvSpPr>
        <p:spPr>
          <a:xfrm>
            <a:off x="163917" y="93236"/>
            <a:ext cx="11864166" cy="6446092"/>
          </a:xfrm>
          <a:custGeom>
            <a:avLst/>
            <a:gdLst>
              <a:gd name="connsiteX0" fmla="*/ 11720535 w 11864166"/>
              <a:gd name="connsiteY0" fmla="*/ 0 h 6446092"/>
              <a:gd name="connsiteX1" fmla="*/ 11740363 w 11864166"/>
              <a:gd name="connsiteY1" fmla="*/ 4003 h 6446092"/>
              <a:gd name="connsiteX2" fmla="*/ 11750717 w 11864166"/>
              <a:gd name="connsiteY2" fmla="*/ 4003 h 6446092"/>
              <a:gd name="connsiteX3" fmla="*/ 11750717 w 11864166"/>
              <a:gd name="connsiteY3" fmla="*/ 6094 h 6446092"/>
              <a:gd name="connsiteX4" fmla="*/ 11776442 w 11864166"/>
              <a:gd name="connsiteY4" fmla="*/ 11287 h 6446092"/>
              <a:gd name="connsiteX5" fmla="*/ 11864165 w 11864166"/>
              <a:gd name="connsiteY5" fmla="*/ 143630 h 6446092"/>
              <a:gd name="connsiteX6" fmla="*/ 11864165 w 11864166"/>
              <a:gd name="connsiteY6" fmla="*/ 6299672 h 6446092"/>
              <a:gd name="connsiteX7" fmla="*/ 11864166 w 11864166"/>
              <a:gd name="connsiteY7" fmla="*/ 6299675 h 6446092"/>
              <a:gd name="connsiteX8" fmla="*/ 11864165 w 11864166"/>
              <a:gd name="connsiteY8" fmla="*/ 6299679 h 6446092"/>
              <a:gd name="connsiteX9" fmla="*/ 11864165 w 11864166"/>
              <a:gd name="connsiteY9" fmla="*/ 6305561 h 6446092"/>
              <a:gd name="connsiteX10" fmla="*/ 11862368 w 11864166"/>
              <a:gd name="connsiteY10" fmla="*/ 6305561 h 6446092"/>
              <a:gd name="connsiteX11" fmla="*/ 11839636 w 11864166"/>
              <a:gd name="connsiteY11" fmla="*/ 6379980 h 6446092"/>
              <a:gd name="connsiteX12" fmla="*/ 11776443 w 11864166"/>
              <a:gd name="connsiteY12" fmla="*/ 6432018 h 6446092"/>
              <a:gd name="connsiteX13" fmla="*/ 11731431 w 11864166"/>
              <a:gd name="connsiteY13" fmla="*/ 6441106 h 6446092"/>
              <a:gd name="connsiteX14" fmla="*/ 11731431 w 11864166"/>
              <a:gd name="connsiteY14" fmla="*/ 6446092 h 6446092"/>
              <a:gd name="connsiteX15" fmla="*/ 5736552 w 11864166"/>
              <a:gd name="connsiteY15" fmla="*/ 6446092 h 6446092"/>
              <a:gd name="connsiteX16" fmla="*/ 115581 w 11864166"/>
              <a:gd name="connsiteY16" fmla="*/ 6446092 h 6446092"/>
              <a:gd name="connsiteX17" fmla="*/ 115581 w 11864166"/>
              <a:gd name="connsiteY17" fmla="*/ 6439157 h 6446092"/>
              <a:gd name="connsiteX18" fmla="*/ 87724 w 11864166"/>
              <a:gd name="connsiteY18" fmla="*/ 6433533 h 6446092"/>
              <a:gd name="connsiteX19" fmla="*/ 24531 w 11864166"/>
              <a:gd name="connsiteY19" fmla="*/ 6381494 h 6446092"/>
              <a:gd name="connsiteX20" fmla="*/ 1336 w 11864166"/>
              <a:gd name="connsiteY20" fmla="*/ 6305561 h 6446092"/>
              <a:gd name="connsiteX21" fmla="*/ 0 w 11864166"/>
              <a:gd name="connsiteY21" fmla="*/ 6305561 h 6446092"/>
              <a:gd name="connsiteX22" fmla="*/ 0 w 11864166"/>
              <a:gd name="connsiteY22" fmla="*/ 143630 h 6446092"/>
              <a:gd name="connsiteX23" fmla="*/ 959 w 11864166"/>
              <a:gd name="connsiteY23" fmla="*/ 143630 h 6446092"/>
              <a:gd name="connsiteX24" fmla="*/ 12246 w 11864166"/>
              <a:gd name="connsiteY24" fmla="*/ 87724 h 6446092"/>
              <a:gd name="connsiteX25" fmla="*/ 144589 w 11864166"/>
              <a:gd name="connsiteY25" fmla="*/ 1 h 6446092"/>
              <a:gd name="connsiteX26" fmla="*/ 164412 w 11864166"/>
              <a:gd name="connsiteY26" fmla="*/ 4003 h 6446092"/>
              <a:gd name="connsiteX27" fmla="*/ 5736552 w 11864166"/>
              <a:gd name="connsiteY27" fmla="*/ 4003 h 6446092"/>
              <a:gd name="connsiteX28" fmla="*/ 11700707 w 11864166"/>
              <a:gd name="connsiteY28" fmla="*/ 4003 h 644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864166" h="6446092">
                <a:moveTo>
                  <a:pt x="11720535" y="0"/>
                </a:moveTo>
                <a:lnTo>
                  <a:pt x="11740363" y="4003"/>
                </a:lnTo>
                <a:lnTo>
                  <a:pt x="11750717" y="4003"/>
                </a:lnTo>
                <a:lnTo>
                  <a:pt x="11750717" y="6094"/>
                </a:lnTo>
                <a:lnTo>
                  <a:pt x="11776442" y="11287"/>
                </a:lnTo>
                <a:cubicBezTo>
                  <a:pt x="11827993" y="33091"/>
                  <a:pt x="11864165" y="84136"/>
                  <a:pt x="11864165" y="143630"/>
                </a:cubicBezTo>
                <a:lnTo>
                  <a:pt x="11864165" y="6299672"/>
                </a:lnTo>
                <a:lnTo>
                  <a:pt x="11864166" y="6299675"/>
                </a:lnTo>
                <a:lnTo>
                  <a:pt x="11864165" y="6299679"/>
                </a:lnTo>
                <a:lnTo>
                  <a:pt x="11864165" y="6305561"/>
                </a:lnTo>
                <a:lnTo>
                  <a:pt x="11862368" y="6305561"/>
                </a:lnTo>
                <a:lnTo>
                  <a:pt x="11839636" y="6379980"/>
                </a:lnTo>
                <a:cubicBezTo>
                  <a:pt x="11824149" y="6402904"/>
                  <a:pt x="11802219" y="6421116"/>
                  <a:pt x="11776443" y="6432018"/>
                </a:cubicBezTo>
                <a:lnTo>
                  <a:pt x="11731431" y="6441106"/>
                </a:lnTo>
                <a:lnTo>
                  <a:pt x="11731431" y="6446092"/>
                </a:lnTo>
                <a:lnTo>
                  <a:pt x="5736552" y="6446092"/>
                </a:lnTo>
                <a:lnTo>
                  <a:pt x="115581" y="6446092"/>
                </a:lnTo>
                <a:lnTo>
                  <a:pt x="115581" y="6439157"/>
                </a:lnTo>
                <a:lnTo>
                  <a:pt x="87724" y="6433533"/>
                </a:lnTo>
                <a:cubicBezTo>
                  <a:pt x="61949" y="6422630"/>
                  <a:pt x="40018" y="6404418"/>
                  <a:pt x="24531" y="6381494"/>
                </a:cubicBezTo>
                <a:lnTo>
                  <a:pt x="1336" y="6305561"/>
                </a:lnTo>
                <a:lnTo>
                  <a:pt x="0" y="6305561"/>
                </a:lnTo>
                <a:lnTo>
                  <a:pt x="0" y="143630"/>
                </a:lnTo>
                <a:lnTo>
                  <a:pt x="959" y="143630"/>
                </a:lnTo>
                <a:lnTo>
                  <a:pt x="12246" y="87724"/>
                </a:lnTo>
                <a:cubicBezTo>
                  <a:pt x="34050" y="36173"/>
                  <a:pt x="85095" y="1"/>
                  <a:pt x="144589" y="1"/>
                </a:cubicBezTo>
                <a:lnTo>
                  <a:pt x="164412" y="4003"/>
                </a:lnTo>
                <a:lnTo>
                  <a:pt x="5736552" y="4003"/>
                </a:lnTo>
                <a:lnTo>
                  <a:pt x="11700707" y="4003"/>
                </a:lnTo>
                <a:close/>
              </a:path>
            </a:pathLst>
          </a:custGeom>
          <a:solidFill>
            <a:srgbClr val="EEE8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solidFill>
                <a:srgbClr val="EEE8DC"/>
              </a:solidFill>
            </a:endParaRPr>
          </a:p>
        </p:txBody>
      </p:sp>
      <p:pic>
        <p:nvPicPr>
          <p:cNvPr id="6" name="Imagen 5">
            <a:extLst>
              <a:ext uri="{FF2B5EF4-FFF2-40B4-BE49-F238E27FC236}">
                <a16:creationId xmlns:a16="http://schemas.microsoft.com/office/drawing/2014/main" id="{AA08C622-BB9D-BA9B-671B-B1574C568A69}"/>
              </a:ext>
            </a:extLst>
          </p:cNvPr>
          <p:cNvPicPr>
            <a:picLocks noChangeAspect="1"/>
          </p:cNvPicPr>
          <p:nvPr/>
        </p:nvPicPr>
        <p:blipFill>
          <a:blip r:embed="rId2"/>
          <a:stretch>
            <a:fillRect/>
          </a:stretch>
        </p:blipFill>
        <p:spPr>
          <a:xfrm>
            <a:off x="708248" y="585277"/>
            <a:ext cx="1724112" cy="833200"/>
          </a:xfrm>
          <a:prstGeom prst="rect">
            <a:avLst/>
          </a:prstGeom>
        </p:spPr>
      </p:pic>
      <p:pic>
        <p:nvPicPr>
          <p:cNvPr id="7" name="Imagen 6">
            <a:extLst>
              <a:ext uri="{FF2B5EF4-FFF2-40B4-BE49-F238E27FC236}">
                <a16:creationId xmlns:a16="http://schemas.microsoft.com/office/drawing/2014/main" id="{619DDAAC-701A-A5B8-26CC-DC8ACDBBBA06}"/>
              </a:ext>
            </a:extLst>
          </p:cNvPr>
          <p:cNvPicPr>
            <a:picLocks noChangeAspect="1"/>
          </p:cNvPicPr>
          <p:nvPr/>
        </p:nvPicPr>
        <p:blipFill>
          <a:blip r:embed="rId3"/>
          <a:stretch>
            <a:fillRect/>
          </a:stretch>
        </p:blipFill>
        <p:spPr>
          <a:xfrm>
            <a:off x="4275852" y="0"/>
            <a:ext cx="3640297" cy="319178"/>
          </a:xfrm>
          <a:prstGeom prst="rect">
            <a:avLst/>
          </a:prstGeom>
        </p:spPr>
      </p:pic>
      <p:pic>
        <p:nvPicPr>
          <p:cNvPr id="13" name="Imagen 12">
            <a:extLst>
              <a:ext uri="{FF2B5EF4-FFF2-40B4-BE49-F238E27FC236}">
                <a16:creationId xmlns:a16="http://schemas.microsoft.com/office/drawing/2014/main" id="{4AC9D831-3D26-FD80-9FCF-79EAD4EEE192}"/>
              </a:ext>
            </a:extLst>
          </p:cNvPr>
          <p:cNvPicPr>
            <a:picLocks noChangeAspect="1"/>
          </p:cNvPicPr>
          <p:nvPr/>
        </p:nvPicPr>
        <p:blipFill>
          <a:blip r:embed="rId4"/>
          <a:stretch>
            <a:fillRect/>
          </a:stretch>
        </p:blipFill>
        <p:spPr>
          <a:xfrm>
            <a:off x="6590088" y="3941406"/>
            <a:ext cx="5549360" cy="2823358"/>
          </a:xfrm>
          <a:prstGeom prst="rect">
            <a:avLst/>
          </a:prstGeom>
        </p:spPr>
      </p:pic>
      <p:sp>
        <p:nvSpPr>
          <p:cNvPr id="15" name="CuadroTexto 14">
            <a:extLst>
              <a:ext uri="{FF2B5EF4-FFF2-40B4-BE49-F238E27FC236}">
                <a16:creationId xmlns:a16="http://schemas.microsoft.com/office/drawing/2014/main" id="{4196BE7D-FB4E-42E1-6D1D-02F12A013A13}"/>
              </a:ext>
            </a:extLst>
          </p:cNvPr>
          <p:cNvSpPr txBox="1"/>
          <p:nvPr/>
        </p:nvSpPr>
        <p:spPr>
          <a:xfrm>
            <a:off x="443845" y="1999478"/>
            <a:ext cx="9134689" cy="726096"/>
          </a:xfrm>
          <a:prstGeom prst="rect">
            <a:avLst/>
          </a:prstGeom>
          <a:noFill/>
        </p:spPr>
        <p:txBody>
          <a:bodyPr wrap="square">
            <a:spAutoFit/>
          </a:bodyPr>
          <a:lstStyle/>
          <a:p>
            <a:pPr>
              <a:lnSpc>
                <a:spcPts val="4900"/>
              </a:lnSpc>
            </a:pPr>
            <a:r>
              <a:rPr lang="es-CL" sz="4800" b="1" dirty="0">
                <a:solidFill>
                  <a:srgbClr val="58B361"/>
                </a:solidFill>
              </a:rPr>
              <a:t>Evaluación Ambiental Estratégica</a:t>
            </a:r>
          </a:p>
        </p:txBody>
      </p:sp>
      <p:sp>
        <p:nvSpPr>
          <p:cNvPr id="16" name="CuadroTexto 15">
            <a:extLst>
              <a:ext uri="{FF2B5EF4-FFF2-40B4-BE49-F238E27FC236}">
                <a16:creationId xmlns:a16="http://schemas.microsoft.com/office/drawing/2014/main" id="{5DBB1112-6E16-C221-DE71-9E8DB35E6866}"/>
              </a:ext>
            </a:extLst>
          </p:cNvPr>
          <p:cNvSpPr txBox="1"/>
          <p:nvPr/>
        </p:nvSpPr>
        <p:spPr>
          <a:xfrm>
            <a:off x="443845" y="2809974"/>
            <a:ext cx="7150683" cy="2862322"/>
          </a:xfrm>
          <a:prstGeom prst="rect">
            <a:avLst/>
          </a:prstGeom>
          <a:noFill/>
        </p:spPr>
        <p:txBody>
          <a:bodyPr wrap="square">
            <a:spAutoFit/>
          </a:bodyPr>
          <a:lstStyle/>
          <a:p>
            <a:pPr marL="285750" indent="-285750">
              <a:buFont typeface="Wingdings" panose="05000000000000000000" pitchFamily="2" charset="2"/>
              <a:buChar char="ü"/>
            </a:pPr>
            <a:r>
              <a:rPr lang="es-ES" dirty="0"/>
              <a:t>Al no ser el </a:t>
            </a:r>
            <a:r>
              <a:rPr lang="es-ES" b="1" dirty="0"/>
              <a:t>HNT </a:t>
            </a:r>
            <a:r>
              <a:rPr lang="es-ES" dirty="0"/>
              <a:t>una Disposición Temporal, tiene las siguientes características :</a:t>
            </a:r>
            <a:endParaRPr lang="es-ES" b="1" dirty="0"/>
          </a:p>
          <a:p>
            <a:pPr marL="285750" indent="-285750">
              <a:buFont typeface="Wingdings" panose="05000000000000000000" pitchFamily="2" charset="2"/>
              <a:buChar char="ü"/>
            </a:pPr>
            <a:endParaRPr lang="es-ES" b="1" dirty="0"/>
          </a:p>
          <a:p>
            <a:pPr marL="285750" indent="-285750">
              <a:buFont typeface="Arial" panose="020B0604020202020204" pitchFamily="34" charset="0"/>
              <a:buChar char="•"/>
            </a:pPr>
            <a:r>
              <a:rPr lang="es-CL" dirty="0"/>
              <a:t>1 o más predios específicos (no BNUP).</a:t>
            </a:r>
          </a:p>
          <a:p>
            <a:r>
              <a:rPr lang="es-CL" dirty="0"/>
              <a:t>• No es una modificación del IPT.</a:t>
            </a:r>
          </a:p>
          <a:p>
            <a:r>
              <a:rPr lang="es-CL" dirty="0"/>
              <a:t>• Aplica para todos los programas MINVU.</a:t>
            </a:r>
          </a:p>
          <a:p>
            <a:r>
              <a:rPr lang="es-CL" dirty="0"/>
              <a:t>• </a:t>
            </a:r>
            <a:r>
              <a:rPr lang="es-CL" b="1" dirty="0"/>
              <a:t>Requiere EAE si supera 160 viviendas, es modificación sustancial.</a:t>
            </a:r>
          </a:p>
          <a:p>
            <a:r>
              <a:rPr lang="es-CL" dirty="0"/>
              <a:t>• </a:t>
            </a:r>
            <a:r>
              <a:rPr lang="es-ES" dirty="0"/>
              <a:t>Va toma de razón </a:t>
            </a:r>
            <a:r>
              <a:rPr lang="es-CL" dirty="0"/>
              <a:t>por Contraloría.</a:t>
            </a:r>
          </a:p>
          <a:p>
            <a:r>
              <a:rPr lang="es-ES" dirty="0"/>
              <a:t>• </a:t>
            </a:r>
            <a:r>
              <a:rPr lang="es-CL" dirty="0"/>
              <a:t>Se aprueba por Concejo Municipal (o silencio positivo)</a:t>
            </a:r>
          </a:p>
          <a:p>
            <a:r>
              <a:rPr lang="es-CL" dirty="0"/>
              <a:t>• Se aprueba por Resolución MINVU</a:t>
            </a:r>
            <a:endParaRPr lang="es-CL" dirty="0">
              <a:solidFill>
                <a:srgbClr val="002060"/>
              </a:solidFill>
            </a:endParaRPr>
          </a:p>
        </p:txBody>
      </p:sp>
    </p:spTree>
    <p:extLst>
      <p:ext uri="{BB962C8B-B14F-4D97-AF65-F5344CB8AC3E}">
        <p14:creationId xmlns:p14="http://schemas.microsoft.com/office/powerpoint/2010/main" val="4349017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636DE6-198D-A191-27E0-C6D191AE550B}"/>
            </a:ext>
          </a:extLst>
        </p:cNvPr>
        <p:cNvGrpSpPr/>
        <p:nvPr/>
      </p:nvGrpSpPr>
      <p:grpSpPr>
        <a:xfrm>
          <a:off x="0" y="0"/>
          <a:ext cx="0" cy="0"/>
          <a:chOff x="0" y="0"/>
          <a:chExt cx="0" cy="0"/>
        </a:xfrm>
      </p:grpSpPr>
      <p:sp>
        <p:nvSpPr>
          <p:cNvPr id="11" name="Forma libre 10">
            <a:extLst>
              <a:ext uri="{FF2B5EF4-FFF2-40B4-BE49-F238E27FC236}">
                <a16:creationId xmlns:a16="http://schemas.microsoft.com/office/drawing/2014/main" id="{D1A0C809-B598-F829-08CA-B023EDDD40F4}"/>
              </a:ext>
            </a:extLst>
          </p:cNvPr>
          <p:cNvSpPr/>
          <p:nvPr/>
        </p:nvSpPr>
        <p:spPr>
          <a:xfrm>
            <a:off x="163918" y="205954"/>
            <a:ext cx="11864166" cy="6446092"/>
          </a:xfrm>
          <a:custGeom>
            <a:avLst/>
            <a:gdLst>
              <a:gd name="connsiteX0" fmla="*/ 11720535 w 11864166"/>
              <a:gd name="connsiteY0" fmla="*/ 0 h 6446092"/>
              <a:gd name="connsiteX1" fmla="*/ 11740363 w 11864166"/>
              <a:gd name="connsiteY1" fmla="*/ 4003 h 6446092"/>
              <a:gd name="connsiteX2" fmla="*/ 11750717 w 11864166"/>
              <a:gd name="connsiteY2" fmla="*/ 4003 h 6446092"/>
              <a:gd name="connsiteX3" fmla="*/ 11750717 w 11864166"/>
              <a:gd name="connsiteY3" fmla="*/ 6094 h 6446092"/>
              <a:gd name="connsiteX4" fmla="*/ 11776442 w 11864166"/>
              <a:gd name="connsiteY4" fmla="*/ 11287 h 6446092"/>
              <a:gd name="connsiteX5" fmla="*/ 11864165 w 11864166"/>
              <a:gd name="connsiteY5" fmla="*/ 143630 h 6446092"/>
              <a:gd name="connsiteX6" fmla="*/ 11864165 w 11864166"/>
              <a:gd name="connsiteY6" fmla="*/ 6299672 h 6446092"/>
              <a:gd name="connsiteX7" fmla="*/ 11864166 w 11864166"/>
              <a:gd name="connsiteY7" fmla="*/ 6299675 h 6446092"/>
              <a:gd name="connsiteX8" fmla="*/ 11864165 w 11864166"/>
              <a:gd name="connsiteY8" fmla="*/ 6299679 h 6446092"/>
              <a:gd name="connsiteX9" fmla="*/ 11864165 w 11864166"/>
              <a:gd name="connsiteY9" fmla="*/ 6305561 h 6446092"/>
              <a:gd name="connsiteX10" fmla="*/ 11862368 w 11864166"/>
              <a:gd name="connsiteY10" fmla="*/ 6305561 h 6446092"/>
              <a:gd name="connsiteX11" fmla="*/ 11839636 w 11864166"/>
              <a:gd name="connsiteY11" fmla="*/ 6379980 h 6446092"/>
              <a:gd name="connsiteX12" fmla="*/ 11776443 w 11864166"/>
              <a:gd name="connsiteY12" fmla="*/ 6432018 h 6446092"/>
              <a:gd name="connsiteX13" fmla="*/ 11731431 w 11864166"/>
              <a:gd name="connsiteY13" fmla="*/ 6441106 h 6446092"/>
              <a:gd name="connsiteX14" fmla="*/ 11731431 w 11864166"/>
              <a:gd name="connsiteY14" fmla="*/ 6446092 h 6446092"/>
              <a:gd name="connsiteX15" fmla="*/ 5736552 w 11864166"/>
              <a:gd name="connsiteY15" fmla="*/ 6446092 h 6446092"/>
              <a:gd name="connsiteX16" fmla="*/ 115581 w 11864166"/>
              <a:gd name="connsiteY16" fmla="*/ 6446092 h 6446092"/>
              <a:gd name="connsiteX17" fmla="*/ 115581 w 11864166"/>
              <a:gd name="connsiteY17" fmla="*/ 6439157 h 6446092"/>
              <a:gd name="connsiteX18" fmla="*/ 87724 w 11864166"/>
              <a:gd name="connsiteY18" fmla="*/ 6433533 h 6446092"/>
              <a:gd name="connsiteX19" fmla="*/ 24531 w 11864166"/>
              <a:gd name="connsiteY19" fmla="*/ 6381494 h 6446092"/>
              <a:gd name="connsiteX20" fmla="*/ 1336 w 11864166"/>
              <a:gd name="connsiteY20" fmla="*/ 6305561 h 6446092"/>
              <a:gd name="connsiteX21" fmla="*/ 0 w 11864166"/>
              <a:gd name="connsiteY21" fmla="*/ 6305561 h 6446092"/>
              <a:gd name="connsiteX22" fmla="*/ 0 w 11864166"/>
              <a:gd name="connsiteY22" fmla="*/ 143630 h 6446092"/>
              <a:gd name="connsiteX23" fmla="*/ 959 w 11864166"/>
              <a:gd name="connsiteY23" fmla="*/ 143630 h 6446092"/>
              <a:gd name="connsiteX24" fmla="*/ 12246 w 11864166"/>
              <a:gd name="connsiteY24" fmla="*/ 87724 h 6446092"/>
              <a:gd name="connsiteX25" fmla="*/ 144589 w 11864166"/>
              <a:gd name="connsiteY25" fmla="*/ 1 h 6446092"/>
              <a:gd name="connsiteX26" fmla="*/ 164412 w 11864166"/>
              <a:gd name="connsiteY26" fmla="*/ 4003 h 6446092"/>
              <a:gd name="connsiteX27" fmla="*/ 5736552 w 11864166"/>
              <a:gd name="connsiteY27" fmla="*/ 4003 h 6446092"/>
              <a:gd name="connsiteX28" fmla="*/ 11700707 w 11864166"/>
              <a:gd name="connsiteY28" fmla="*/ 4003 h 644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864166" h="6446092">
                <a:moveTo>
                  <a:pt x="11720535" y="0"/>
                </a:moveTo>
                <a:lnTo>
                  <a:pt x="11740363" y="4003"/>
                </a:lnTo>
                <a:lnTo>
                  <a:pt x="11750717" y="4003"/>
                </a:lnTo>
                <a:lnTo>
                  <a:pt x="11750717" y="6094"/>
                </a:lnTo>
                <a:lnTo>
                  <a:pt x="11776442" y="11287"/>
                </a:lnTo>
                <a:cubicBezTo>
                  <a:pt x="11827993" y="33091"/>
                  <a:pt x="11864165" y="84136"/>
                  <a:pt x="11864165" y="143630"/>
                </a:cubicBezTo>
                <a:lnTo>
                  <a:pt x="11864165" y="6299672"/>
                </a:lnTo>
                <a:lnTo>
                  <a:pt x="11864166" y="6299675"/>
                </a:lnTo>
                <a:lnTo>
                  <a:pt x="11864165" y="6299679"/>
                </a:lnTo>
                <a:lnTo>
                  <a:pt x="11864165" y="6305561"/>
                </a:lnTo>
                <a:lnTo>
                  <a:pt x="11862368" y="6305561"/>
                </a:lnTo>
                <a:lnTo>
                  <a:pt x="11839636" y="6379980"/>
                </a:lnTo>
                <a:cubicBezTo>
                  <a:pt x="11824149" y="6402904"/>
                  <a:pt x="11802219" y="6421116"/>
                  <a:pt x="11776443" y="6432018"/>
                </a:cubicBezTo>
                <a:lnTo>
                  <a:pt x="11731431" y="6441106"/>
                </a:lnTo>
                <a:lnTo>
                  <a:pt x="11731431" y="6446092"/>
                </a:lnTo>
                <a:lnTo>
                  <a:pt x="5736552" y="6446092"/>
                </a:lnTo>
                <a:lnTo>
                  <a:pt x="115581" y="6446092"/>
                </a:lnTo>
                <a:lnTo>
                  <a:pt x="115581" y="6439157"/>
                </a:lnTo>
                <a:lnTo>
                  <a:pt x="87724" y="6433533"/>
                </a:lnTo>
                <a:cubicBezTo>
                  <a:pt x="61949" y="6422630"/>
                  <a:pt x="40018" y="6404418"/>
                  <a:pt x="24531" y="6381494"/>
                </a:cubicBezTo>
                <a:lnTo>
                  <a:pt x="1336" y="6305561"/>
                </a:lnTo>
                <a:lnTo>
                  <a:pt x="0" y="6305561"/>
                </a:lnTo>
                <a:lnTo>
                  <a:pt x="0" y="143630"/>
                </a:lnTo>
                <a:lnTo>
                  <a:pt x="959" y="143630"/>
                </a:lnTo>
                <a:lnTo>
                  <a:pt x="12246" y="87724"/>
                </a:lnTo>
                <a:cubicBezTo>
                  <a:pt x="34050" y="36173"/>
                  <a:pt x="85095" y="1"/>
                  <a:pt x="144589" y="1"/>
                </a:cubicBezTo>
                <a:lnTo>
                  <a:pt x="164412" y="4003"/>
                </a:lnTo>
                <a:lnTo>
                  <a:pt x="5736552" y="4003"/>
                </a:lnTo>
                <a:lnTo>
                  <a:pt x="11700707" y="4003"/>
                </a:lnTo>
                <a:close/>
              </a:path>
            </a:pathLst>
          </a:custGeom>
          <a:solidFill>
            <a:srgbClr val="EEE8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solidFill>
                <a:srgbClr val="EEE8DC"/>
              </a:solidFill>
            </a:endParaRPr>
          </a:p>
        </p:txBody>
      </p:sp>
      <p:sp>
        <p:nvSpPr>
          <p:cNvPr id="7" name="CuadroTexto 6">
            <a:extLst>
              <a:ext uri="{FF2B5EF4-FFF2-40B4-BE49-F238E27FC236}">
                <a16:creationId xmlns:a16="http://schemas.microsoft.com/office/drawing/2014/main" id="{EB45FB6E-4873-B263-20AF-0A695DC033C5}"/>
              </a:ext>
            </a:extLst>
          </p:cNvPr>
          <p:cNvSpPr txBox="1"/>
          <p:nvPr/>
        </p:nvSpPr>
        <p:spPr>
          <a:xfrm>
            <a:off x="308457" y="1474634"/>
            <a:ext cx="2523694" cy="646331"/>
          </a:xfrm>
          <a:prstGeom prst="rect">
            <a:avLst/>
          </a:prstGeom>
          <a:noFill/>
        </p:spPr>
        <p:txBody>
          <a:bodyPr wrap="square">
            <a:spAutoFit/>
          </a:bodyPr>
          <a:lstStyle/>
          <a:p>
            <a:pPr algn="ctr"/>
            <a:r>
              <a:rPr lang="es-CL" sz="3600" b="1" dirty="0">
                <a:solidFill>
                  <a:srgbClr val="58B361"/>
                </a:solidFill>
              </a:rPr>
              <a:t>Inicio EAE</a:t>
            </a:r>
          </a:p>
        </p:txBody>
      </p:sp>
      <p:cxnSp>
        <p:nvCxnSpPr>
          <p:cNvPr id="10" name="Conector recto 9">
            <a:extLst>
              <a:ext uri="{FF2B5EF4-FFF2-40B4-BE49-F238E27FC236}">
                <a16:creationId xmlns:a16="http://schemas.microsoft.com/office/drawing/2014/main" id="{19285D8B-9820-9745-6F80-15E788F19B57}"/>
              </a:ext>
            </a:extLst>
          </p:cNvPr>
          <p:cNvCxnSpPr>
            <a:cxnSpLocks/>
          </p:cNvCxnSpPr>
          <p:nvPr/>
        </p:nvCxnSpPr>
        <p:spPr>
          <a:xfrm>
            <a:off x="11523994" y="2517583"/>
            <a:ext cx="0" cy="4134463"/>
          </a:xfrm>
          <a:prstGeom prst="line">
            <a:avLst/>
          </a:prstGeom>
          <a:ln w="19050"/>
        </p:spPr>
        <p:style>
          <a:lnRef idx="1">
            <a:schemeClr val="accent6"/>
          </a:lnRef>
          <a:fillRef idx="0">
            <a:schemeClr val="accent6"/>
          </a:fillRef>
          <a:effectRef idx="0">
            <a:schemeClr val="accent6"/>
          </a:effectRef>
          <a:fontRef idx="minor">
            <a:schemeClr val="tx1"/>
          </a:fontRef>
        </p:style>
      </p:cxnSp>
      <p:pic>
        <p:nvPicPr>
          <p:cNvPr id="12" name="Imagen 11">
            <a:extLst>
              <a:ext uri="{FF2B5EF4-FFF2-40B4-BE49-F238E27FC236}">
                <a16:creationId xmlns:a16="http://schemas.microsoft.com/office/drawing/2014/main" id="{C93D260B-7123-6A4B-F442-6182C8DC35AC}"/>
              </a:ext>
            </a:extLst>
          </p:cNvPr>
          <p:cNvPicPr>
            <a:picLocks noChangeAspect="1"/>
          </p:cNvPicPr>
          <p:nvPr/>
        </p:nvPicPr>
        <p:blipFill>
          <a:blip r:embed="rId2"/>
          <a:stretch>
            <a:fillRect/>
          </a:stretch>
        </p:blipFill>
        <p:spPr>
          <a:xfrm>
            <a:off x="708248" y="585277"/>
            <a:ext cx="1724112" cy="833200"/>
          </a:xfrm>
          <a:prstGeom prst="rect">
            <a:avLst/>
          </a:prstGeom>
        </p:spPr>
      </p:pic>
      <p:pic>
        <p:nvPicPr>
          <p:cNvPr id="13" name="Imagen 12">
            <a:extLst>
              <a:ext uri="{FF2B5EF4-FFF2-40B4-BE49-F238E27FC236}">
                <a16:creationId xmlns:a16="http://schemas.microsoft.com/office/drawing/2014/main" id="{8CF364B3-5A9C-D33E-531B-845EBD611D71}"/>
              </a:ext>
            </a:extLst>
          </p:cNvPr>
          <p:cNvPicPr>
            <a:picLocks noChangeAspect="1"/>
          </p:cNvPicPr>
          <p:nvPr/>
        </p:nvPicPr>
        <p:blipFill>
          <a:blip r:embed="rId3"/>
          <a:stretch>
            <a:fillRect/>
          </a:stretch>
        </p:blipFill>
        <p:spPr>
          <a:xfrm>
            <a:off x="4275852" y="0"/>
            <a:ext cx="3640297" cy="319178"/>
          </a:xfrm>
          <a:prstGeom prst="rect">
            <a:avLst/>
          </a:prstGeom>
        </p:spPr>
      </p:pic>
      <p:sp>
        <p:nvSpPr>
          <p:cNvPr id="4" name="CuadroTexto 3">
            <a:extLst>
              <a:ext uri="{FF2B5EF4-FFF2-40B4-BE49-F238E27FC236}">
                <a16:creationId xmlns:a16="http://schemas.microsoft.com/office/drawing/2014/main" id="{8F1F89DA-1F23-61A9-11D3-CF743909DB63}"/>
              </a:ext>
            </a:extLst>
          </p:cNvPr>
          <p:cNvSpPr txBox="1"/>
          <p:nvPr/>
        </p:nvSpPr>
        <p:spPr>
          <a:xfrm>
            <a:off x="588512" y="2206288"/>
            <a:ext cx="4611685" cy="338554"/>
          </a:xfrm>
          <a:prstGeom prst="rect">
            <a:avLst/>
          </a:prstGeom>
          <a:noFill/>
        </p:spPr>
        <p:txBody>
          <a:bodyPr wrap="square">
            <a:spAutoFit/>
          </a:bodyPr>
          <a:lstStyle/>
          <a:p>
            <a:pPr algn="just"/>
            <a:r>
              <a:rPr lang="es-CL" sz="1600" dirty="0">
                <a:solidFill>
                  <a:srgbClr val="002060"/>
                </a:solidFill>
              </a:rPr>
              <a:t>HNT Villa Los Cisnes Localidad de Los Niches</a:t>
            </a:r>
          </a:p>
        </p:txBody>
      </p:sp>
      <p:pic>
        <p:nvPicPr>
          <p:cNvPr id="9" name="Imagen 8">
            <a:extLst>
              <a:ext uri="{FF2B5EF4-FFF2-40B4-BE49-F238E27FC236}">
                <a16:creationId xmlns:a16="http://schemas.microsoft.com/office/drawing/2014/main" id="{0F55D3A7-2FD3-32D9-9932-633DEB52045E}"/>
              </a:ext>
            </a:extLst>
          </p:cNvPr>
          <p:cNvPicPr>
            <a:picLocks noChangeAspect="1"/>
          </p:cNvPicPr>
          <p:nvPr/>
        </p:nvPicPr>
        <p:blipFill>
          <a:blip r:embed="rId4"/>
          <a:srcRect l="33406" t="15938" r="32001" b="6743"/>
          <a:stretch>
            <a:fillRect/>
          </a:stretch>
        </p:blipFill>
        <p:spPr>
          <a:xfrm>
            <a:off x="588512" y="2487715"/>
            <a:ext cx="2979428" cy="3940032"/>
          </a:xfrm>
          <a:prstGeom prst="rect">
            <a:avLst/>
          </a:prstGeom>
        </p:spPr>
      </p:pic>
      <p:sp>
        <p:nvSpPr>
          <p:cNvPr id="14" name="CuadroTexto 13">
            <a:extLst>
              <a:ext uri="{FF2B5EF4-FFF2-40B4-BE49-F238E27FC236}">
                <a16:creationId xmlns:a16="http://schemas.microsoft.com/office/drawing/2014/main" id="{21648FC8-97C7-1671-603F-21EDAD132E81}"/>
              </a:ext>
            </a:extLst>
          </p:cNvPr>
          <p:cNvSpPr txBox="1"/>
          <p:nvPr/>
        </p:nvSpPr>
        <p:spPr>
          <a:xfrm>
            <a:off x="2584415" y="1639960"/>
            <a:ext cx="4611685" cy="338554"/>
          </a:xfrm>
          <a:prstGeom prst="rect">
            <a:avLst/>
          </a:prstGeom>
          <a:noFill/>
        </p:spPr>
        <p:txBody>
          <a:bodyPr wrap="square">
            <a:spAutoFit/>
          </a:bodyPr>
          <a:lstStyle/>
          <a:p>
            <a:pPr algn="just"/>
            <a:r>
              <a:rPr lang="es-CL" sz="1600" dirty="0">
                <a:solidFill>
                  <a:srgbClr val="002060"/>
                </a:solidFill>
              </a:rPr>
              <a:t>Acto de Inicio conjunto HNT y EAE</a:t>
            </a:r>
          </a:p>
        </p:txBody>
      </p:sp>
      <p:pic>
        <p:nvPicPr>
          <p:cNvPr id="18" name="Imagen 17">
            <a:extLst>
              <a:ext uri="{FF2B5EF4-FFF2-40B4-BE49-F238E27FC236}">
                <a16:creationId xmlns:a16="http://schemas.microsoft.com/office/drawing/2014/main" id="{41760543-6F56-1A6A-0408-94945C5813AD}"/>
              </a:ext>
            </a:extLst>
          </p:cNvPr>
          <p:cNvPicPr>
            <a:picLocks noChangeAspect="1"/>
          </p:cNvPicPr>
          <p:nvPr/>
        </p:nvPicPr>
        <p:blipFill>
          <a:blip r:embed="rId5"/>
          <a:srcRect l="35900" t="18162" r="35220" b="8534"/>
          <a:stretch>
            <a:fillRect/>
          </a:stretch>
        </p:blipFill>
        <p:spPr>
          <a:xfrm>
            <a:off x="5424052" y="2551080"/>
            <a:ext cx="2539201" cy="3813302"/>
          </a:xfrm>
          <a:prstGeom prst="rect">
            <a:avLst/>
          </a:prstGeom>
        </p:spPr>
      </p:pic>
      <p:pic>
        <p:nvPicPr>
          <p:cNvPr id="20" name="Imagen 19">
            <a:extLst>
              <a:ext uri="{FF2B5EF4-FFF2-40B4-BE49-F238E27FC236}">
                <a16:creationId xmlns:a16="http://schemas.microsoft.com/office/drawing/2014/main" id="{3A28F87A-83C9-9CE0-AFD1-15192A344466}"/>
              </a:ext>
            </a:extLst>
          </p:cNvPr>
          <p:cNvPicPr>
            <a:picLocks noChangeAspect="1"/>
          </p:cNvPicPr>
          <p:nvPr/>
        </p:nvPicPr>
        <p:blipFill>
          <a:blip r:embed="rId6"/>
          <a:srcRect l="50454" t="9425" r="16948" b="5871"/>
          <a:stretch>
            <a:fillRect/>
          </a:stretch>
        </p:blipFill>
        <p:spPr>
          <a:xfrm>
            <a:off x="8071997" y="2551080"/>
            <a:ext cx="2480389" cy="3813302"/>
          </a:xfrm>
          <a:prstGeom prst="rect">
            <a:avLst/>
          </a:prstGeom>
        </p:spPr>
      </p:pic>
      <p:sp>
        <p:nvSpPr>
          <p:cNvPr id="21" name="CuadroTexto 20">
            <a:extLst>
              <a:ext uri="{FF2B5EF4-FFF2-40B4-BE49-F238E27FC236}">
                <a16:creationId xmlns:a16="http://schemas.microsoft.com/office/drawing/2014/main" id="{C1EE7F7F-5FA5-A1B7-15C0-0947EAF7D0BC}"/>
              </a:ext>
            </a:extLst>
          </p:cNvPr>
          <p:cNvSpPr txBox="1"/>
          <p:nvPr/>
        </p:nvSpPr>
        <p:spPr>
          <a:xfrm>
            <a:off x="3567940" y="2642030"/>
            <a:ext cx="960696" cy="1384995"/>
          </a:xfrm>
          <a:prstGeom prst="rect">
            <a:avLst/>
          </a:prstGeom>
          <a:noFill/>
        </p:spPr>
        <p:txBody>
          <a:bodyPr wrap="square">
            <a:spAutoFit/>
          </a:bodyPr>
          <a:lstStyle/>
          <a:p>
            <a:pPr algn="just"/>
            <a:r>
              <a:rPr lang="es-CL" sz="1200" dirty="0">
                <a:solidFill>
                  <a:srgbClr val="002060"/>
                </a:solidFill>
              </a:rPr>
              <a:t>Oficio Minvu de Inicio conjunto HNT y EAE del 12/11/2025</a:t>
            </a:r>
          </a:p>
        </p:txBody>
      </p:sp>
      <p:sp>
        <p:nvSpPr>
          <p:cNvPr id="22" name="CuadroTexto 21">
            <a:extLst>
              <a:ext uri="{FF2B5EF4-FFF2-40B4-BE49-F238E27FC236}">
                <a16:creationId xmlns:a16="http://schemas.microsoft.com/office/drawing/2014/main" id="{00E7FBCE-46DF-8B3F-0275-B6767AC65471}"/>
              </a:ext>
            </a:extLst>
          </p:cNvPr>
          <p:cNvSpPr txBox="1"/>
          <p:nvPr/>
        </p:nvSpPr>
        <p:spPr>
          <a:xfrm>
            <a:off x="4493564" y="4979387"/>
            <a:ext cx="960696" cy="1384995"/>
          </a:xfrm>
          <a:prstGeom prst="rect">
            <a:avLst/>
          </a:prstGeom>
          <a:noFill/>
        </p:spPr>
        <p:txBody>
          <a:bodyPr wrap="square">
            <a:spAutoFit/>
          </a:bodyPr>
          <a:lstStyle/>
          <a:p>
            <a:pPr algn="just"/>
            <a:r>
              <a:rPr lang="es-CL" sz="1200" dirty="0">
                <a:solidFill>
                  <a:srgbClr val="002060"/>
                </a:solidFill>
              </a:rPr>
              <a:t>Difusión del Acto de Inicio de EAE en Diario Oficial del 18/11/2025</a:t>
            </a:r>
          </a:p>
        </p:txBody>
      </p:sp>
      <p:sp>
        <p:nvSpPr>
          <p:cNvPr id="23" name="CuadroTexto 22">
            <a:extLst>
              <a:ext uri="{FF2B5EF4-FFF2-40B4-BE49-F238E27FC236}">
                <a16:creationId xmlns:a16="http://schemas.microsoft.com/office/drawing/2014/main" id="{93A70598-0714-9132-A173-04E84BFD418D}"/>
              </a:ext>
            </a:extLst>
          </p:cNvPr>
          <p:cNvSpPr txBox="1"/>
          <p:nvPr/>
        </p:nvSpPr>
        <p:spPr>
          <a:xfrm>
            <a:off x="10494780" y="4979387"/>
            <a:ext cx="960696" cy="1384995"/>
          </a:xfrm>
          <a:prstGeom prst="rect">
            <a:avLst/>
          </a:prstGeom>
          <a:noFill/>
        </p:spPr>
        <p:txBody>
          <a:bodyPr wrap="square">
            <a:spAutoFit/>
          </a:bodyPr>
          <a:lstStyle/>
          <a:p>
            <a:pPr algn="just"/>
            <a:r>
              <a:rPr lang="es-CL" sz="1200" dirty="0">
                <a:solidFill>
                  <a:srgbClr val="002060"/>
                </a:solidFill>
              </a:rPr>
              <a:t>Difusión del Acto de Inicio de EAE en Diario La Prensa del 18/11/2025</a:t>
            </a:r>
          </a:p>
        </p:txBody>
      </p:sp>
      <p:sp>
        <p:nvSpPr>
          <p:cNvPr id="24" name="CuadroTexto 23">
            <a:extLst>
              <a:ext uri="{FF2B5EF4-FFF2-40B4-BE49-F238E27FC236}">
                <a16:creationId xmlns:a16="http://schemas.microsoft.com/office/drawing/2014/main" id="{5AFEA233-714C-296F-FE19-79702752A72B}"/>
              </a:ext>
            </a:extLst>
          </p:cNvPr>
          <p:cNvSpPr txBox="1"/>
          <p:nvPr/>
        </p:nvSpPr>
        <p:spPr>
          <a:xfrm>
            <a:off x="5424052" y="2263416"/>
            <a:ext cx="4611685" cy="338554"/>
          </a:xfrm>
          <a:prstGeom prst="rect">
            <a:avLst/>
          </a:prstGeom>
          <a:noFill/>
        </p:spPr>
        <p:txBody>
          <a:bodyPr wrap="square">
            <a:spAutoFit/>
          </a:bodyPr>
          <a:lstStyle/>
          <a:p>
            <a:pPr algn="just"/>
            <a:r>
              <a:rPr lang="es-CL" sz="1600" dirty="0">
                <a:solidFill>
                  <a:srgbClr val="002060"/>
                </a:solidFill>
              </a:rPr>
              <a:t>Participación Ciudadana: 18 nov al 10 dic de 2025.</a:t>
            </a:r>
          </a:p>
        </p:txBody>
      </p:sp>
    </p:spTree>
    <p:extLst>
      <p:ext uri="{BB962C8B-B14F-4D97-AF65-F5344CB8AC3E}">
        <p14:creationId xmlns:p14="http://schemas.microsoft.com/office/powerpoint/2010/main" val="6020156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D82497-9B58-406F-7880-485726CB2657}"/>
            </a:ext>
          </a:extLst>
        </p:cNvPr>
        <p:cNvGrpSpPr/>
        <p:nvPr/>
      </p:nvGrpSpPr>
      <p:grpSpPr>
        <a:xfrm>
          <a:off x="0" y="0"/>
          <a:ext cx="0" cy="0"/>
          <a:chOff x="0" y="0"/>
          <a:chExt cx="0" cy="0"/>
        </a:xfrm>
      </p:grpSpPr>
      <p:sp>
        <p:nvSpPr>
          <p:cNvPr id="4" name="Forma libre 3">
            <a:extLst>
              <a:ext uri="{FF2B5EF4-FFF2-40B4-BE49-F238E27FC236}">
                <a16:creationId xmlns:a16="http://schemas.microsoft.com/office/drawing/2014/main" id="{BFA315F8-B085-F034-978E-D56DA8309D30}"/>
              </a:ext>
            </a:extLst>
          </p:cNvPr>
          <p:cNvSpPr/>
          <p:nvPr/>
        </p:nvSpPr>
        <p:spPr>
          <a:xfrm>
            <a:off x="163917" y="93236"/>
            <a:ext cx="11864166" cy="6446092"/>
          </a:xfrm>
          <a:custGeom>
            <a:avLst/>
            <a:gdLst>
              <a:gd name="connsiteX0" fmla="*/ 11720535 w 11864166"/>
              <a:gd name="connsiteY0" fmla="*/ 0 h 6446092"/>
              <a:gd name="connsiteX1" fmla="*/ 11740363 w 11864166"/>
              <a:gd name="connsiteY1" fmla="*/ 4003 h 6446092"/>
              <a:gd name="connsiteX2" fmla="*/ 11750717 w 11864166"/>
              <a:gd name="connsiteY2" fmla="*/ 4003 h 6446092"/>
              <a:gd name="connsiteX3" fmla="*/ 11750717 w 11864166"/>
              <a:gd name="connsiteY3" fmla="*/ 6094 h 6446092"/>
              <a:gd name="connsiteX4" fmla="*/ 11776442 w 11864166"/>
              <a:gd name="connsiteY4" fmla="*/ 11287 h 6446092"/>
              <a:gd name="connsiteX5" fmla="*/ 11864165 w 11864166"/>
              <a:gd name="connsiteY5" fmla="*/ 143630 h 6446092"/>
              <a:gd name="connsiteX6" fmla="*/ 11864165 w 11864166"/>
              <a:gd name="connsiteY6" fmla="*/ 6299672 h 6446092"/>
              <a:gd name="connsiteX7" fmla="*/ 11864166 w 11864166"/>
              <a:gd name="connsiteY7" fmla="*/ 6299675 h 6446092"/>
              <a:gd name="connsiteX8" fmla="*/ 11864165 w 11864166"/>
              <a:gd name="connsiteY8" fmla="*/ 6299679 h 6446092"/>
              <a:gd name="connsiteX9" fmla="*/ 11864165 w 11864166"/>
              <a:gd name="connsiteY9" fmla="*/ 6305561 h 6446092"/>
              <a:gd name="connsiteX10" fmla="*/ 11862368 w 11864166"/>
              <a:gd name="connsiteY10" fmla="*/ 6305561 h 6446092"/>
              <a:gd name="connsiteX11" fmla="*/ 11839636 w 11864166"/>
              <a:gd name="connsiteY11" fmla="*/ 6379980 h 6446092"/>
              <a:gd name="connsiteX12" fmla="*/ 11776443 w 11864166"/>
              <a:gd name="connsiteY12" fmla="*/ 6432018 h 6446092"/>
              <a:gd name="connsiteX13" fmla="*/ 11731431 w 11864166"/>
              <a:gd name="connsiteY13" fmla="*/ 6441106 h 6446092"/>
              <a:gd name="connsiteX14" fmla="*/ 11731431 w 11864166"/>
              <a:gd name="connsiteY14" fmla="*/ 6446092 h 6446092"/>
              <a:gd name="connsiteX15" fmla="*/ 5736552 w 11864166"/>
              <a:gd name="connsiteY15" fmla="*/ 6446092 h 6446092"/>
              <a:gd name="connsiteX16" fmla="*/ 115581 w 11864166"/>
              <a:gd name="connsiteY16" fmla="*/ 6446092 h 6446092"/>
              <a:gd name="connsiteX17" fmla="*/ 115581 w 11864166"/>
              <a:gd name="connsiteY17" fmla="*/ 6439157 h 6446092"/>
              <a:gd name="connsiteX18" fmla="*/ 87724 w 11864166"/>
              <a:gd name="connsiteY18" fmla="*/ 6433533 h 6446092"/>
              <a:gd name="connsiteX19" fmla="*/ 24531 w 11864166"/>
              <a:gd name="connsiteY19" fmla="*/ 6381494 h 6446092"/>
              <a:gd name="connsiteX20" fmla="*/ 1336 w 11864166"/>
              <a:gd name="connsiteY20" fmla="*/ 6305561 h 6446092"/>
              <a:gd name="connsiteX21" fmla="*/ 0 w 11864166"/>
              <a:gd name="connsiteY21" fmla="*/ 6305561 h 6446092"/>
              <a:gd name="connsiteX22" fmla="*/ 0 w 11864166"/>
              <a:gd name="connsiteY22" fmla="*/ 143630 h 6446092"/>
              <a:gd name="connsiteX23" fmla="*/ 959 w 11864166"/>
              <a:gd name="connsiteY23" fmla="*/ 143630 h 6446092"/>
              <a:gd name="connsiteX24" fmla="*/ 12246 w 11864166"/>
              <a:gd name="connsiteY24" fmla="*/ 87724 h 6446092"/>
              <a:gd name="connsiteX25" fmla="*/ 144589 w 11864166"/>
              <a:gd name="connsiteY25" fmla="*/ 1 h 6446092"/>
              <a:gd name="connsiteX26" fmla="*/ 164412 w 11864166"/>
              <a:gd name="connsiteY26" fmla="*/ 4003 h 6446092"/>
              <a:gd name="connsiteX27" fmla="*/ 5736552 w 11864166"/>
              <a:gd name="connsiteY27" fmla="*/ 4003 h 6446092"/>
              <a:gd name="connsiteX28" fmla="*/ 11700707 w 11864166"/>
              <a:gd name="connsiteY28" fmla="*/ 4003 h 644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864166" h="6446092">
                <a:moveTo>
                  <a:pt x="11720535" y="0"/>
                </a:moveTo>
                <a:lnTo>
                  <a:pt x="11740363" y="4003"/>
                </a:lnTo>
                <a:lnTo>
                  <a:pt x="11750717" y="4003"/>
                </a:lnTo>
                <a:lnTo>
                  <a:pt x="11750717" y="6094"/>
                </a:lnTo>
                <a:lnTo>
                  <a:pt x="11776442" y="11287"/>
                </a:lnTo>
                <a:cubicBezTo>
                  <a:pt x="11827993" y="33091"/>
                  <a:pt x="11864165" y="84136"/>
                  <a:pt x="11864165" y="143630"/>
                </a:cubicBezTo>
                <a:lnTo>
                  <a:pt x="11864165" y="6299672"/>
                </a:lnTo>
                <a:lnTo>
                  <a:pt x="11864166" y="6299675"/>
                </a:lnTo>
                <a:lnTo>
                  <a:pt x="11864165" y="6299679"/>
                </a:lnTo>
                <a:lnTo>
                  <a:pt x="11864165" y="6305561"/>
                </a:lnTo>
                <a:lnTo>
                  <a:pt x="11862368" y="6305561"/>
                </a:lnTo>
                <a:lnTo>
                  <a:pt x="11839636" y="6379980"/>
                </a:lnTo>
                <a:cubicBezTo>
                  <a:pt x="11824149" y="6402904"/>
                  <a:pt x="11802219" y="6421116"/>
                  <a:pt x="11776443" y="6432018"/>
                </a:cubicBezTo>
                <a:lnTo>
                  <a:pt x="11731431" y="6441106"/>
                </a:lnTo>
                <a:lnTo>
                  <a:pt x="11731431" y="6446092"/>
                </a:lnTo>
                <a:lnTo>
                  <a:pt x="5736552" y="6446092"/>
                </a:lnTo>
                <a:lnTo>
                  <a:pt x="115581" y="6446092"/>
                </a:lnTo>
                <a:lnTo>
                  <a:pt x="115581" y="6439157"/>
                </a:lnTo>
                <a:lnTo>
                  <a:pt x="87724" y="6433533"/>
                </a:lnTo>
                <a:cubicBezTo>
                  <a:pt x="61949" y="6422630"/>
                  <a:pt x="40018" y="6404418"/>
                  <a:pt x="24531" y="6381494"/>
                </a:cubicBezTo>
                <a:lnTo>
                  <a:pt x="1336" y="6305561"/>
                </a:lnTo>
                <a:lnTo>
                  <a:pt x="0" y="6305561"/>
                </a:lnTo>
                <a:lnTo>
                  <a:pt x="0" y="143630"/>
                </a:lnTo>
                <a:lnTo>
                  <a:pt x="959" y="143630"/>
                </a:lnTo>
                <a:lnTo>
                  <a:pt x="12246" y="87724"/>
                </a:lnTo>
                <a:cubicBezTo>
                  <a:pt x="34050" y="36173"/>
                  <a:pt x="85095" y="1"/>
                  <a:pt x="144589" y="1"/>
                </a:cubicBezTo>
                <a:lnTo>
                  <a:pt x="164412" y="4003"/>
                </a:lnTo>
                <a:lnTo>
                  <a:pt x="5736552" y="4003"/>
                </a:lnTo>
                <a:lnTo>
                  <a:pt x="11700707" y="4003"/>
                </a:lnTo>
                <a:close/>
              </a:path>
            </a:pathLst>
          </a:custGeom>
          <a:solidFill>
            <a:srgbClr val="EEE8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solidFill>
                <a:srgbClr val="EEE8DC"/>
              </a:solidFill>
            </a:endParaRPr>
          </a:p>
        </p:txBody>
      </p:sp>
      <p:pic>
        <p:nvPicPr>
          <p:cNvPr id="6" name="Imagen 5">
            <a:extLst>
              <a:ext uri="{FF2B5EF4-FFF2-40B4-BE49-F238E27FC236}">
                <a16:creationId xmlns:a16="http://schemas.microsoft.com/office/drawing/2014/main" id="{0D09161F-61E0-76B4-1A29-4E5365F54344}"/>
              </a:ext>
            </a:extLst>
          </p:cNvPr>
          <p:cNvPicPr>
            <a:picLocks noChangeAspect="1"/>
          </p:cNvPicPr>
          <p:nvPr/>
        </p:nvPicPr>
        <p:blipFill>
          <a:blip r:embed="rId2"/>
          <a:stretch>
            <a:fillRect/>
          </a:stretch>
        </p:blipFill>
        <p:spPr>
          <a:xfrm>
            <a:off x="708248" y="585277"/>
            <a:ext cx="1724112" cy="833200"/>
          </a:xfrm>
          <a:prstGeom prst="rect">
            <a:avLst/>
          </a:prstGeom>
        </p:spPr>
      </p:pic>
      <p:pic>
        <p:nvPicPr>
          <p:cNvPr id="7" name="Imagen 6">
            <a:extLst>
              <a:ext uri="{FF2B5EF4-FFF2-40B4-BE49-F238E27FC236}">
                <a16:creationId xmlns:a16="http://schemas.microsoft.com/office/drawing/2014/main" id="{50424D87-41ED-BB50-7D97-E041912D057C}"/>
              </a:ext>
            </a:extLst>
          </p:cNvPr>
          <p:cNvPicPr>
            <a:picLocks noChangeAspect="1"/>
          </p:cNvPicPr>
          <p:nvPr/>
        </p:nvPicPr>
        <p:blipFill>
          <a:blip r:embed="rId3"/>
          <a:stretch>
            <a:fillRect/>
          </a:stretch>
        </p:blipFill>
        <p:spPr>
          <a:xfrm>
            <a:off x="4275852" y="0"/>
            <a:ext cx="3640297" cy="319178"/>
          </a:xfrm>
          <a:prstGeom prst="rect">
            <a:avLst/>
          </a:prstGeom>
        </p:spPr>
      </p:pic>
      <p:pic>
        <p:nvPicPr>
          <p:cNvPr id="13" name="Imagen 12">
            <a:extLst>
              <a:ext uri="{FF2B5EF4-FFF2-40B4-BE49-F238E27FC236}">
                <a16:creationId xmlns:a16="http://schemas.microsoft.com/office/drawing/2014/main" id="{BB04686E-DE8B-0CB3-8A25-E1DC92ECEFF9}"/>
              </a:ext>
            </a:extLst>
          </p:cNvPr>
          <p:cNvPicPr>
            <a:picLocks noChangeAspect="1"/>
          </p:cNvPicPr>
          <p:nvPr/>
        </p:nvPicPr>
        <p:blipFill>
          <a:blip r:embed="rId4"/>
          <a:stretch>
            <a:fillRect/>
          </a:stretch>
        </p:blipFill>
        <p:spPr>
          <a:xfrm>
            <a:off x="6590088" y="3941406"/>
            <a:ext cx="5549360" cy="2823358"/>
          </a:xfrm>
          <a:prstGeom prst="rect">
            <a:avLst/>
          </a:prstGeom>
        </p:spPr>
      </p:pic>
      <p:sp>
        <p:nvSpPr>
          <p:cNvPr id="15" name="CuadroTexto 14">
            <a:extLst>
              <a:ext uri="{FF2B5EF4-FFF2-40B4-BE49-F238E27FC236}">
                <a16:creationId xmlns:a16="http://schemas.microsoft.com/office/drawing/2014/main" id="{5457DA6F-2834-B9EF-BE12-3FBAF275F168}"/>
              </a:ext>
            </a:extLst>
          </p:cNvPr>
          <p:cNvSpPr txBox="1"/>
          <p:nvPr/>
        </p:nvSpPr>
        <p:spPr>
          <a:xfrm>
            <a:off x="564714" y="1751177"/>
            <a:ext cx="5226486" cy="699038"/>
          </a:xfrm>
          <a:prstGeom prst="rect">
            <a:avLst/>
          </a:prstGeom>
          <a:noFill/>
        </p:spPr>
        <p:txBody>
          <a:bodyPr wrap="square">
            <a:spAutoFit/>
          </a:bodyPr>
          <a:lstStyle/>
          <a:p>
            <a:pPr>
              <a:lnSpc>
                <a:spcPts val="4900"/>
              </a:lnSpc>
            </a:pPr>
            <a:r>
              <a:rPr lang="es-CL" sz="4000" b="1" dirty="0">
                <a:solidFill>
                  <a:srgbClr val="58B361"/>
                </a:solidFill>
              </a:rPr>
              <a:t>Objetivo Ambiental</a:t>
            </a:r>
          </a:p>
        </p:txBody>
      </p:sp>
      <p:sp>
        <p:nvSpPr>
          <p:cNvPr id="16" name="CuadroTexto 15">
            <a:extLst>
              <a:ext uri="{FF2B5EF4-FFF2-40B4-BE49-F238E27FC236}">
                <a16:creationId xmlns:a16="http://schemas.microsoft.com/office/drawing/2014/main" id="{95AFBF9B-AFAA-5CAB-58D6-6E782D9CF7E2}"/>
              </a:ext>
            </a:extLst>
          </p:cNvPr>
          <p:cNvSpPr txBox="1"/>
          <p:nvPr/>
        </p:nvSpPr>
        <p:spPr>
          <a:xfrm>
            <a:off x="438590" y="2636554"/>
            <a:ext cx="10460638" cy="1200329"/>
          </a:xfrm>
          <a:prstGeom prst="rect">
            <a:avLst/>
          </a:prstGeom>
          <a:noFill/>
        </p:spPr>
        <p:txBody>
          <a:bodyPr wrap="square">
            <a:spAutoFit/>
          </a:bodyPr>
          <a:lstStyle/>
          <a:p>
            <a:pPr marL="285750" indent="-285750">
              <a:buFont typeface="Wingdings" panose="05000000000000000000" pitchFamily="2" charset="2"/>
              <a:buChar char="ü"/>
            </a:pPr>
            <a:r>
              <a:rPr lang="es-CL" dirty="0">
                <a:solidFill>
                  <a:srgbClr val="002060"/>
                </a:solidFill>
              </a:rPr>
              <a:t>El Objetivo Ambiental de la Habilitación Normativa del terreno “</a:t>
            </a:r>
            <a:r>
              <a:rPr lang="es-CL" b="1" dirty="0">
                <a:solidFill>
                  <a:srgbClr val="002060"/>
                </a:solidFill>
              </a:rPr>
              <a:t>Villa Los Cisnes</a:t>
            </a:r>
            <a:r>
              <a:rPr lang="es-CL" dirty="0">
                <a:solidFill>
                  <a:srgbClr val="002060"/>
                </a:solidFill>
              </a:rPr>
              <a:t>, localidad de Los Niches, comuna de Curicó”, </a:t>
            </a:r>
            <a:r>
              <a:rPr lang="es-CL" i="1" dirty="0">
                <a:solidFill>
                  <a:srgbClr val="002060"/>
                </a:solidFill>
              </a:rPr>
              <a:t>es </a:t>
            </a:r>
            <a:r>
              <a:rPr lang="es-CL" b="1" i="1" dirty="0">
                <a:solidFill>
                  <a:srgbClr val="002060"/>
                </a:solidFill>
              </a:rPr>
              <a:t>propiciar un desarrollo armónico y sustentable con el barrio existente</a:t>
            </a:r>
            <a:r>
              <a:rPr lang="es-CL" i="1" dirty="0">
                <a:solidFill>
                  <a:srgbClr val="002060"/>
                </a:solidFill>
              </a:rPr>
              <a:t>, promoviendo la construcción de un proyecto de viviendas de interés público bajo el programa del Fondo Solidario de Viviendas, en un espacio que presenta un alto capital urbano permitiendo la integración social.”</a:t>
            </a:r>
            <a:endParaRPr lang="es-CL" dirty="0">
              <a:solidFill>
                <a:srgbClr val="002060"/>
              </a:solidFill>
            </a:endParaRPr>
          </a:p>
        </p:txBody>
      </p:sp>
    </p:spTree>
    <p:extLst>
      <p:ext uri="{BB962C8B-B14F-4D97-AF65-F5344CB8AC3E}">
        <p14:creationId xmlns:p14="http://schemas.microsoft.com/office/powerpoint/2010/main" val="17557438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F21FB8-1077-341B-148B-355B42F24833}"/>
            </a:ext>
          </a:extLst>
        </p:cNvPr>
        <p:cNvGrpSpPr/>
        <p:nvPr/>
      </p:nvGrpSpPr>
      <p:grpSpPr>
        <a:xfrm>
          <a:off x="0" y="0"/>
          <a:ext cx="0" cy="0"/>
          <a:chOff x="0" y="0"/>
          <a:chExt cx="0" cy="0"/>
        </a:xfrm>
      </p:grpSpPr>
      <p:sp>
        <p:nvSpPr>
          <p:cNvPr id="11" name="Forma libre 10">
            <a:extLst>
              <a:ext uri="{FF2B5EF4-FFF2-40B4-BE49-F238E27FC236}">
                <a16:creationId xmlns:a16="http://schemas.microsoft.com/office/drawing/2014/main" id="{7A540CF8-5F90-F377-B04D-B44E13242163}"/>
              </a:ext>
            </a:extLst>
          </p:cNvPr>
          <p:cNvSpPr/>
          <p:nvPr/>
        </p:nvSpPr>
        <p:spPr>
          <a:xfrm>
            <a:off x="163918" y="205954"/>
            <a:ext cx="11864166" cy="6446092"/>
          </a:xfrm>
          <a:custGeom>
            <a:avLst/>
            <a:gdLst>
              <a:gd name="connsiteX0" fmla="*/ 11720535 w 11864166"/>
              <a:gd name="connsiteY0" fmla="*/ 0 h 6446092"/>
              <a:gd name="connsiteX1" fmla="*/ 11740363 w 11864166"/>
              <a:gd name="connsiteY1" fmla="*/ 4003 h 6446092"/>
              <a:gd name="connsiteX2" fmla="*/ 11750717 w 11864166"/>
              <a:gd name="connsiteY2" fmla="*/ 4003 h 6446092"/>
              <a:gd name="connsiteX3" fmla="*/ 11750717 w 11864166"/>
              <a:gd name="connsiteY3" fmla="*/ 6094 h 6446092"/>
              <a:gd name="connsiteX4" fmla="*/ 11776442 w 11864166"/>
              <a:gd name="connsiteY4" fmla="*/ 11287 h 6446092"/>
              <a:gd name="connsiteX5" fmla="*/ 11864165 w 11864166"/>
              <a:gd name="connsiteY5" fmla="*/ 143630 h 6446092"/>
              <a:gd name="connsiteX6" fmla="*/ 11864165 w 11864166"/>
              <a:gd name="connsiteY6" fmla="*/ 6299672 h 6446092"/>
              <a:gd name="connsiteX7" fmla="*/ 11864166 w 11864166"/>
              <a:gd name="connsiteY7" fmla="*/ 6299675 h 6446092"/>
              <a:gd name="connsiteX8" fmla="*/ 11864165 w 11864166"/>
              <a:gd name="connsiteY8" fmla="*/ 6299679 h 6446092"/>
              <a:gd name="connsiteX9" fmla="*/ 11864165 w 11864166"/>
              <a:gd name="connsiteY9" fmla="*/ 6305561 h 6446092"/>
              <a:gd name="connsiteX10" fmla="*/ 11862368 w 11864166"/>
              <a:gd name="connsiteY10" fmla="*/ 6305561 h 6446092"/>
              <a:gd name="connsiteX11" fmla="*/ 11839636 w 11864166"/>
              <a:gd name="connsiteY11" fmla="*/ 6379980 h 6446092"/>
              <a:gd name="connsiteX12" fmla="*/ 11776443 w 11864166"/>
              <a:gd name="connsiteY12" fmla="*/ 6432018 h 6446092"/>
              <a:gd name="connsiteX13" fmla="*/ 11731431 w 11864166"/>
              <a:gd name="connsiteY13" fmla="*/ 6441106 h 6446092"/>
              <a:gd name="connsiteX14" fmla="*/ 11731431 w 11864166"/>
              <a:gd name="connsiteY14" fmla="*/ 6446092 h 6446092"/>
              <a:gd name="connsiteX15" fmla="*/ 5736552 w 11864166"/>
              <a:gd name="connsiteY15" fmla="*/ 6446092 h 6446092"/>
              <a:gd name="connsiteX16" fmla="*/ 115581 w 11864166"/>
              <a:gd name="connsiteY16" fmla="*/ 6446092 h 6446092"/>
              <a:gd name="connsiteX17" fmla="*/ 115581 w 11864166"/>
              <a:gd name="connsiteY17" fmla="*/ 6439157 h 6446092"/>
              <a:gd name="connsiteX18" fmla="*/ 87724 w 11864166"/>
              <a:gd name="connsiteY18" fmla="*/ 6433533 h 6446092"/>
              <a:gd name="connsiteX19" fmla="*/ 24531 w 11864166"/>
              <a:gd name="connsiteY19" fmla="*/ 6381494 h 6446092"/>
              <a:gd name="connsiteX20" fmla="*/ 1336 w 11864166"/>
              <a:gd name="connsiteY20" fmla="*/ 6305561 h 6446092"/>
              <a:gd name="connsiteX21" fmla="*/ 0 w 11864166"/>
              <a:gd name="connsiteY21" fmla="*/ 6305561 h 6446092"/>
              <a:gd name="connsiteX22" fmla="*/ 0 w 11864166"/>
              <a:gd name="connsiteY22" fmla="*/ 143630 h 6446092"/>
              <a:gd name="connsiteX23" fmla="*/ 959 w 11864166"/>
              <a:gd name="connsiteY23" fmla="*/ 143630 h 6446092"/>
              <a:gd name="connsiteX24" fmla="*/ 12246 w 11864166"/>
              <a:gd name="connsiteY24" fmla="*/ 87724 h 6446092"/>
              <a:gd name="connsiteX25" fmla="*/ 144589 w 11864166"/>
              <a:gd name="connsiteY25" fmla="*/ 1 h 6446092"/>
              <a:gd name="connsiteX26" fmla="*/ 164412 w 11864166"/>
              <a:gd name="connsiteY26" fmla="*/ 4003 h 6446092"/>
              <a:gd name="connsiteX27" fmla="*/ 5736552 w 11864166"/>
              <a:gd name="connsiteY27" fmla="*/ 4003 h 6446092"/>
              <a:gd name="connsiteX28" fmla="*/ 11700707 w 11864166"/>
              <a:gd name="connsiteY28" fmla="*/ 4003 h 644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864166" h="6446092">
                <a:moveTo>
                  <a:pt x="11720535" y="0"/>
                </a:moveTo>
                <a:lnTo>
                  <a:pt x="11740363" y="4003"/>
                </a:lnTo>
                <a:lnTo>
                  <a:pt x="11750717" y="4003"/>
                </a:lnTo>
                <a:lnTo>
                  <a:pt x="11750717" y="6094"/>
                </a:lnTo>
                <a:lnTo>
                  <a:pt x="11776442" y="11287"/>
                </a:lnTo>
                <a:cubicBezTo>
                  <a:pt x="11827993" y="33091"/>
                  <a:pt x="11864165" y="84136"/>
                  <a:pt x="11864165" y="143630"/>
                </a:cubicBezTo>
                <a:lnTo>
                  <a:pt x="11864165" y="6299672"/>
                </a:lnTo>
                <a:lnTo>
                  <a:pt x="11864166" y="6299675"/>
                </a:lnTo>
                <a:lnTo>
                  <a:pt x="11864165" y="6299679"/>
                </a:lnTo>
                <a:lnTo>
                  <a:pt x="11864165" y="6305561"/>
                </a:lnTo>
                <a:lnTo>
                  <a:pt x="11862368" y="6305561"/>
                </a:lnTo>
                <a:lnTo>
                  <a:pt x="11839636" y="6379980"/>
                </a:lnTo>
                <a:cubicBezTo>
                  <a:pt x="11824149" y="6402904"/>
                  <a:pt x="11802219" y="6421116"/>
                  <a:pt x="11776443" y="6432018"/>
                </a:cubicBezTo>
                <a:lnTo>
                  <a:pt x="11731431" y="6441106"/>
                </a:lnTo>
                <a:lnTo>
                  <a:pt x="11731431" y="6446092"/>
                </a:lnTo>
                <a:lnTo>
                  <a:pt x="5736552" y="6446092"/>
                </a:lnTo>
                <a:lnTo>
                  <a:pt x="115581" y="6446092"/>
                </a:lnTo>
                <a:lnTo>
                  <a:pt x="115581" y="6439157"/>
                </a:lnTo>
                <a:lnTo>
                  <a:pt x="87724" y="6433533"/>
                </a:lnTo>
                <a:cubicBezTo>
                  <a:pt x="61949" y="6422630"/>
                  <a:pt x="40018" y="6404418"/>
                  <a:pt x="24531" y="6381494"/>
                </a:cubicBezTo>
                <a:lnTo>
                  <a:pt x="1336" y="6305561"/>
                </a:lnTo>
                <a:lnTo>
                  <a:pt x="0" y="6305561"/>
                </a:lnTo>
                <a:lnTo>
                  <a:pt x="0" y="143630"/>
                </a:lnTo>
                <a:lnTo>
                  <a:pt x="959" y="143630"/>
                </a:lnTo>
                <a:lnTo>
                  <a:pt x="12246" y="87724"/>
                </a:lnTo>
                <a:cubicBezTo>
                  <a:pt x="34050" y="36173"/>
                  <a:pt x="85095" y="1"/>
                  <a:pt x="144589" y="1"/>
                </a:cubicBezTo>
                <a:lnTo>
                  <a:pt x="164412" y="4003"/>
                </a:lnTo>
                <a:lnTo>
                  <a:pt x="5736552" y="4003"/>
                </a:lnTo>
                <a:lnTo>
                  <a:pt x="11700707" y="4003"/>
                </a:lnTo>
                <a:close/>
              </a:path>
            </a:pathLst>
          </a:custGeom>
          <a:solidFill>
            <a:srgbClr val="EEE8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solidFill>
                <a:srgbClr val="EEE8DC"/>
              </a:solidFill>
            </a:endParaRPr>
          </a:p>
        </p:txBody>
      </p:sp>
      <p:sp>
        <p:nvSpPr>
          <p:cNvPr id="7" name="CuadroTexto 6">
            <a:extLst>
              <a:ext uri="{FF2B5EF4-FFF2-40B4-BE49-F238E27FC236}">
                <a16:creationId xmlns:a16="http://schemas.microsoft.com/office/drawing/2014/main" id="{B1F43042-EB3A-758E-B5EE-9B6750C3EFF2}"/>
              </a:ext>
            </a:extLst>
          </p:cNvPr>
          <p:cNvSpPr txBox="1"/>
          <p:nvPr/>
        </p:nvSpPr>
        <p:spPr>
          <a:xfrm>
            <a:off x="61850" y="1540733"/>
            <a:ext cx="4741019" cy="646331"/>
          </a:xfrm>
          <a:prstGeom prst="rect">
            <a:avLst/>
          </a:prstGeom>
          <a:noFill/>
        </p:spPr>
        <p:txBody>
          <a:bodyPr wrap="square">
            <a:spAutoFit/>
          </a:bodyPr>
          <a:lstStyle/>
          <a:p>
            <a:pPr algn="ctr"/>
            <a:r>
              <a:rPr lang="es-CL" sz="3600" b="1" dirty="0">
                <a:solidFill>
                  <a:srgbClr val="58B361"/>
                </a:solidFill>
              </a:rPr>
              <a:t>Marco del Problema</a:t>
            </a:r>
          </a:p>
        </p:txBody>
      </p:sp>
      <p:sp>
        <p:nvSpPr>
          <p:cNvPr id="3" name="CuadroTexto 2">
            <a:extLst>
              <a:ext uri="{FF2B5EF4-FFF2-40B4-BE49-F238E27FC236}">
                <a16:creationId xmlns:a16="http://schemas.microsoft.com/office/drawing/2014/main" id="{D4BA7BB1-35BA-9A60-A40B-F9F22E86F39D}"/>
              </a:ext>
            </a:extLst>
          </p:cNvPr>
          <p:cNvSpPr txBox="1"/>
          <p:nvPr/>
        </p:nvSpPr>
        <p:spPr>
          <a:xfrm>
            <a:off x="419284" y="2517583"/>
            <a:ext cx="3856568" cy="830997"/>
          </a:xfrm>
          <a:prstGeom prst="rect">
            <a:avLst/>
          </a:prstGeom>
          <a:noFill/>
        </p:spPr>
        <p:txBody>
          <a:bodyPr wrap="square">
            <a:spAutoFit/>
          </a:bodyPr>
          <a:lstStyle/>
          <a:p>
            <a:pPr algn="just"/>
            <a:r>
              <a:rPr lang="es-CL" sz="1600" dirty="0">
                <a:solidFill>
                  <a:srgbClr val="002060"/>
                </a:solidFill>
              </a:rPr>
              <a:t>Las 387 familias beneficiarias del Subsidio Habitacional se encuentran </a:t>
            </a:r>
            <a:r>
              <a:rPr lang="es-CL" sz="1600" b="1" dirty="0">
                <a:solidFill>
                  <a:srgbClr val="002060"/>
                </a:solidFill>
              </a:rPr>
              <a:t>dispersas</a:t>
            </a:r>
            <a:r>
              <a:rPr lang="es-CL" sz="1600" dirty="0">
                <a:solidFill>
                  <a:srgbClr val="002060"/>
                </a:solidFill>
              </a:rPr>
              <a:t> por el territorio de la localidad de Los Niches.</a:t>
            </a:r>
          </a:p>
        </p:txBody>
      </p:sp>
      <p:cxnSp>
        <p:nvCxnSpPr>
          <p:cNvPr id="10" name="Conector recto 9">
            <a:extLst>
              <a:ext uri="{FF2B5EF4-FFF2-40B4-BE49-F238E27FC236}">
                <a16:creationId xmlns:a16="http://schemas.microsoft.com/office/drawing/2014/main" id="{C161E0F6-B83F-9CE4-FECD-2A02B51F44BC}"/>
              </a:ext>
            </a:extLst>
          </p:cNvPr>
          <p:cNvCxnSpPr>
            <a:cxnSpLocks/>
          </p:cNvCxnSpPr>
          <p:nvPr/>
        </p:nvCxnSpPr>
        <p:spPr>
          <a:xfrm>
            <a:off x="4277111" y="2517583"/>
            <a:ext cx="0" cy="4134463"/>
          </a:xfrm>
          <a:prstGeom prst="line">
            <a:avLst/>
          </a:prstGeom>
          <a:ln w="19050"/>
        </p:spPr>
        <p:style>
          <a:lnRef idx="1">
            <a:schemeClr val="accent6"/>
          </a:lnRef>
          <a:fillRef idx="0">
            <a:schemeClr val="accent6"/>
          </a:fillRef>
          <a:effectRef idx="0">
            <a:schemeClr val="accent6"/>
          </a:effectRef>
          <a:fontRef idx="minor">
            <a:schemeClr val="tx1"/>
          </a:fontRef>
        </p:style>
      </p:cxnSp>
      <p:pic>
        <p:nvPicPr>
          <p:cNvPr id="12" name="Imagen 11">
            <a:extLst>
              <a:ext uri="{FF2B5EF4-FFF2-40B4-BE49-F238E27FC236}">
                <a16:creationId xmlns:a16="http://schemas.microsoft.com/office/drawing/2014/main" id="{134FA9C7-E4CC-A89C-4ABC-FE03B1EA19C1}"/>
              </a:ext>
            </a:extLst>
          </p:cNvPr>
          <p:cNvPicPr>
            <a:picLocks noChangeAspect="1"/>
          </p:cNvPicPr>
          <p:nvPr/>
        </p:nvPicPr>
        <p:blipFill>
          <a:blip r:embed="rId2"/>
          <a:stretch>
            <a:fillRect/>
          </a:stretch>
        </p:blipFill>
        <p:spPr>
          <a:xfrm>
            <a:off x="708248" y="585277"/>
            <a:ext cx="1724112" cy="833200"/>
          </a:xfrm>
          <a:prstGeom prst="rect">
            <a:avLst/>
          </a:prstGeom>
        </p:spPr>
      </p:pic>
      <p:pic>
        <p:nvPicPr>
          <p:cNvPr id="13" name="Imagen 12">
            <a:extLst>
              <a:ext uri="{FF2B5EF4-FFF2-40B4-BE49-F238E27FC236}">
                <a16:creationId xmlns:a16="http://schemas.microsoft.com/office/drawing/2014/main" id="{D77A5474-C83D-3F52-2568-9DAC912FB9D6}"/>
              </a:ext>
            </a:extLst>
          </p:cNvPr>
          <p:cNvPicPr>
            <a:picLocks noChangeAspect="1"/>
          </p:cNvPicPr>
          <p:nvPr/>
        </p:nvPicPr>
        <p:blipFill>
          <a:blip r:embed="rId3"/>
          <a:stretch>
            <a:fillRect/>
          </a:stretch>
        </p:blipFill>
        <p:spPr>
          <a:xfrm>
            <a:off x="4275852" y="0"/>
            <a:ext cx="3640297" cy="319178"/>
          </a:xfrm>
          <a:prstGeom prst="rect">
            <a:avLst/>
          </a:prstGeom>
        </p:spPr>
      </p:pic>
      <p:sp>
        <p:nvSpPr>
          <p:cNvPr id="2" name="Rectángulo 1">
            <a:extLst>
              <a:ext uri="{FF2B5EF4-FFF2-40B4-BE49-F238E27FC236}">
                <a16:creationId xmlns:a16="http://schemas.microsoft.com/office/drawing/2014/main" id="{17DFE921-F697-22EA-3770-7D1E5F711AFB}"/>
              </a:ext>
            </a:extLst>
          </p:cNvPr>
          <p:cNvSpPr/>
          <p:nvPr/>
        </p:nvSpPr>
        <p:spPr>
          <a:xfrm>
            <a:off x="4598276" y="441434"/>
            <a:ext cx="7155188" cy="6048691"/>
          </a:xfrm>
          <a:prstGeom prst="rect">
            <a:avLst/>
          </a:prstGeom>
          <a:noFill/>
          <a:ln w="28575">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L"/>
          </a:p>
        </p:txBody>
      </p:sp>
      <p:sp>
        <p:nvSpPr>
          <p:cNvPr id="4" name="CuadroTexto 3">
            <a:extLst>
              <a:ext uri="{FF2B5EF4-FFF2-40B4-BE49-F238E27FC236}">
                <a16:creationId xmlns:a16="http://schemas.microsoft.com/office/drawing/2014/main" id="{161060E7-6E25-8AB8-9B38-CDCF3BD558F4}"/>
              </a:ext>
            </a:extLst>
          </p:cNvPr>
          <p:cNvSpPr txBox="1"/>
          <p:nvPr/>
        </p:nvSpPr>
        <p:spPr>
          <a:xfrm>
            <a:off x="419284" y="1970766"/>
            <a:ext cx="4611685" cy="338554"/>
          </a:xfrm>
          <a:prstGeom prst="rect">
            <a:avLst/>
          </a:prstGeom>
          <a:noFill/>
        </p:spPr>
        <p:txBody>
          <a:bodyPr wrap="square">
            <a:spAutoFit/>
          </a:bodyPr>
          <a:lstStyle/>
          <a:p>
            <a:pPr algn="just"/>
            <a:r>
              <a:rPr lang="es-CL" sz="1600" dirty="0">
                <a:solidFill>
                  <a:srgbClr val="002060"/>
                </a:solidFill>
              </a:rPr>
              <a:t>HNT Villa Los Cisnes Localidad de Los Niches</a:t>
            </a:r>
          </a:p>
        </p:txBody>
      </p:sp>
      <p:sp>
        <p:nvSpPr>
          <p:cNvPr id="5" name="CuadroTexto 4">
            <a:extLst>
              <a:ext uri="{FF2B5EF4-FFF2-40B4-BE49-F238E27FC236}">
                <a16:creationId xmlns:a16="http://schemas.microsoft.com/office/drawing/2014/main" id="{45319366-DCFF-21DF-1458-E28CD7BBCE35}"/>
              </a:ext>
            </a:extLst>
          </p:cNvPr>
          <p:cNvSpPr txBox="1"/>
          <p:nvPr/>
        </p:nvSpPr>
        <p:spPr>
          <a:xfrm>
            <a:off x="369509" y="3413149"/>
            <a:ext cx="3856568" cy="830997"/>
          </a:xfrm>
          <a:prstGeom prst="rect">
            <a:avLst/>
          </a:prstGeom>
          <a:noFill/>
        </p:spPr>
        <p:txBody>
          <a:bodyPr wrap="square">
            <a:spAutoFit/>
          </a:bodyPr>
          <a:lstStyle/>
          <a:p>
            <a:pPr algn="just"/>
            <a:r>
              <a:rPr lang="es-CL" sz="1600" dirty="0">
                <a:solidFill>
                  <a:srgbClr val="002060"/>
                </a:solidFill>
              </a:rPr>
              <a:t>En la actualidad, el XX% </a:t>
            </a:r>
            <a:r>
              <a:rPr lang="es-CL" sz="1600" dirty="0" err="1">
                <a:solidFill>
                  <a:srgbClr val="002060"/>
                </a:solidFill>
              </a:rPr>
              <a:t>aprox</a:t>
            </a:r>
            <a:r>
              <a:rPr lang="es-CL" sz="1600" dirty="0">
                <a:solidFill>
                  <a:srgbClr val="002060"/>
                </a:solidFill>
              </a:rPr>
              <a:t> de familias beneficiarias presentan </a:t>
            </a:r>
            <a:r>
              <a:rPr lang="es-CL" sz="1600" b="1" dirty="0">
                <a:solidFill>
                  <a:srgbClr val="002060"/>
                </a:solidFill>
              </a:rPr>
              <a:t>hacinamiento</a:t>
            </a:r>
            <a:r>
              <a:rPr lang="es-CL" sz="1600" dirty="0">
                <a:solidFill>
                  <a:srgbClr val="002060"/>
                </a:solidFill>
              </a:rPr>
              <a:t> en los logares en donde habitan.</a:t>
            </a:r>
          </a:p>
        </p:txBody>
      </p:sp>
      <p:sp>
        <p:nvSpPr>
          <p:cNvPr id="6" name="CuadroTexto 5">
            <a:extLst>
              <a:ext uri="{FF2B5EF4-FFF2-40B4-BE49-F238E27FC236}">
                <a16:creationId xmlns:a16="http://schemas.microsoft.com/office/drawing/2014/main" id="{69873099-3555-7C5F-597D-D0DD58198BB1}"/>
              </a:ext>
            </a:extLst>
          </p:cNvPr>
          <p:cNvSpPr txBox="1"/>
          <p:nvPr/>
        </p:nvSpPr>
        <p:spPr>
          <a:xfrm>
            <a:off x="6669830" y="2883943"/>
            <a:ext cx="3856568" cy="338554"/>
          </a:xfrm>
          <a:prstGeom prst="rect">
            <a:avLst/>
          </a:prstGeom>
          <a:noFill/>
        </p:spPr>
        <p:txBody>
          <a:bodyPr wrap="square">
            <a:spAutoFit/>
          </a:bodyPr>
          <a:lstStyle/>
          <a:p>
            <a:pPr algn="just"/>
            <a:r>
              <a:rPr lang="es-CL" sz="1600" dirty="0">
                <a:solidFill>
                  <a:srgbClr val="002060"/>
                </a:solidFill>
              </a:rPr>
              <a:t>Plano del Taller con Comunidad</a:t>
            </a:r>
          </a:p>
        </p:txBody>
      </p:sp>
      <p:sp>
        <p:nvSpPr>
          <p:cNvPr id="15" name="CuadroTexto 14">
            <a:extLst>
              <a:ext uri="{FF2B5EF4-FFF2-40B4-BE49-F238E27FC236}">
                <a16:creationId xmlns:a16="http://schemas.microsoft.com/office/drawing/2014/main" id="{4F294CA5-A216-CE04-0ABF-DB457A6A1941}"/>
              </a:ext>
            </a:extLst>
          </p:cNvPr>
          <p:cNvSpPr txBox="1"/>
          <p:nvPr/>
        </p:nvSpPr>
        <p:spPr>
          <a:xfrm>
            <a:off x="369509" y="4340847"/>
            <a:ext cx="3856568" cy="1077218"/>
          </a:xfrm>
          <a:prstGeom prst="rect">
            <a:avLst/>
          </a:prstGeom>
          <a:noFill/>
        </p:spPr>
        <p:txBody>
          <a:bodyPr wrap="square">
            <a:spAutoFit/>
          </a:bodyPr>
          <a:lstStyle/>
          <a:p>
            <a:pPr algn="just"/>
            <a:r>
              <a:rPr lang="es-CL" sz="1600" dirty="0">
                <a:solidFill>
                  <a:srgbClr val="002060"/>
                </a:solidFill>
              </a:rPr>
              <a:t>Así mismo, el XX% </a:t>
            </a:r>
            <a:r>
              <a:rPr lang="es-CL" sz="1600" dirty="0" err="1">
                <a:solidFill>
                  <a:srgbClr val="002060"/>
                </a:solidFill>
              </a:rPr>
              <a:t>aprox</a:t>
            </a:r>
            <a:r>
              <a:rPr lang="es-CL" sz="1600" dirty="0">
                <a:solidFill>
                  <a:srgbClr val="002060"/>
                </a:solidFill>
              </a:rPr>
              <a:t> de familias beneficiarias presentan </a:t>
            </a:r>
            <a:r>
              <a:rPr lang="es-CL" sz="1600" b="1" dirty="0">
                <a:solidFill>
                  <a:srgbClr val="002060"/>
                </a:solidFill>
              </a:rPr>
              <a:t>déficit de saneamiento sanitario</a:t>
            </a:r>
            <a:r>
              <a:rPr lang="es-CL" sz="1600" dirty="0">
                <a:solidFill>
                  <a:srgbClr val="002060"/>
                </a:solidFill>
              </a:rPr>
              <a:t> en los logares en donde habitan.</a:t>
            </a:r>
          </a:p>
        </p:txBody>
      </p:sp>
      <p:sp>
        <p:nvSpPr>
          <p:cNvPr id="16" name="CuadroTexto 15">
            <a:extLst>
              <a:ext uri="{FF2B5EF4-FFF2-40B4-BE49-F238E27FC236}">
                <a16:creationId xmlns:a16="http://schemas.microsoft.com/office/drawing/2014/main" id="{69E69DF0-932F-153B-4B4F-A0E19F498FA5}"/>
              </a:ext>
            </a:extLst>
          </p:cNvPr>
          <p:cNvSpPr txBox="1"/>
          <p:nvPr/>
        </p:nvSpPr>
        <p:spPr>
          <a:xfrm>
            <a:off x="395026" y="5509682"/>
            <a:ext cx="3856568" cy="830997"/>
          </a:xfrm>
          <a:prstGeom prst="rect">
            <a:avLst/>
          </a:prstGeom>
          <a:noFill/>
        </p:spPr>
        <p:txBody>
          <a:bodyPr wrap="square">
            <a:spAutoFit/>
          </a:bodyPr>
          <a:lstStyle/>
          <a:p>
            <a:pPr algn="just"/>
            <a:r>
              <a:rPr lang="es-CL" sz="1600" b="1" dirty="0">
                <a:solidFill>
                  <a:srgbClr val="002060"/>
                </a:solidFill>
              </a:rPr>
              <a:t>Déficit de Áreas Verdes </a:t>
            </a:r>
            <a:r>
              <a:rPr lang="es-CL" sz="1600" dirty="0">
                <a:solidFill>
                  <a:srgbClr val="002060"/>
                </a:solidFill>
              </a:rPr>
              <a:t>en la Localidad de Los Niches que busquen mejorar la calidad de vida de sus habitantes.</a:t>
            </a:r>
          </a:p>
        </p:txBody>
      </p:sp>
    </p:spTree>
    <p:extLst>
      <p:ext uri="{BB962C8B-B14F-4D97-AF65-F5344CB8AC3E}">
        <p14:creationId xmlns:p14="http://schemas.microsoft.com/office/powerpoint/2010/main" val="18349721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E9EA76-6DD0-D4FD-CC3D-0C155137014C}"/>
            </a:ext>
          </a:extLst>
        </p:cNvPr>
        <p:cNvGrpSpPr/>
        <p:nvPr/>
      </p:nvGrpSpPr>
      <p:grpSpPr>
        <a:xfrm>
          <a:off x="0" y="0"/>
          <a:ext cx="0" cy="0"/>
          <a:chOff x="0" y="0"/>
          <a:chExt cx="0" cy="0"/>
        </a:xfrm>
      </p:grpSpPr>
      <p:sp>
        <p:nvSpPr>
          <p:cNvPr id="11" name="Forma libre 10">
            <a:extLst>
              <a:ext uri="{FF2B5EF4-FFF2-40B4-BE49-F238E27FC236}">
                <a16:creationId xmlns:a16="http://schemas.microsoft.com/office/drawing/2014/main" id="{E7F5DA0C-5AC0-EE0E-165C-9B65348CC96D}"/>
              </a:ext>
            </a:extLst>
          </p:cNvPr>
          <p:cNvSpPr/>
          <p:nvPr/>
        </p:nvSpPr>
        <p:spPr>
          <a:xfrm>
            <a:off x="163918" y="205954"/>
            <a:ext cx="11864166" cy="6446092"/>
          </a:xfrm>
          <a:custGeom>
            <a:avLst/>
            <a:gdLst>
              <a:gd name="connsiteX0" fmla="*/ 11720535 w 11864166"/>
              <a:gd name="connsiteY0" fmla="*/ 0 h 6446092"/>
              <a:gd name="connsiteX1" fmla="*/ 11740363 w 11864166"/>
              <a:gd name="connsiteY1" fmla="*/ 4003 h 6446092"/>
              <a:gd name="connsiteX2" fmla="*/ 11750717 w 11864166"/>
              <a:gd name="connsiteY2" fmla="*/ 4003 h 6446092"/>
              <a:gd name="connsiteX3" fmla="*/ 11750717 w 11864166"/>
              <a:gd name="connsiteY3" fmla="*/ 6094 h 6446092"/>
              <a:gd name="connsiteX4" fmla="*/ 11776442 w 11864166"/>
              <a:gd name="connsiteY4" fmla="*/ 11287 h 6446092"/>
              <a:gd name="connsiteX5" fmla="*/ 11864165 w 11864166"/>
              <a:gd name="connsiteY5" fmla="*/ 143630 h 6446092"/>
              <a:gd name="connsiteX6" fmla="*/ 11864165 w 11864166"/>
              <a:gd name="connsiteY6" fmla="*/ 6299672 h 6446092"/>
              <a:gd name="connsiteX7" fmla="*/ 11864166 w 11864166"/>
              <a:gd name="connsiteY7" fmla="*/ 6299675 h 6446092"/>
              <a:gd name="connsiteX8" fmla="*/ 11864165 w 11864166"/>
              <a:gd name="connsiteY8" fmla="*/ 6299679 h 6446092"/>
              <a:gd name="connsiteX9" fmla="*/ 11864165 w 11864166"/>
              <a:gd name="connsiteY9" fmla="*/ 6305561 h 6446092"/>
              <a:gd name="connsiteX10" fmla="*/ 11862368 w 11864166"/>
              <a:gd name="connsiteY10" fmla="*/ 6305561 h 6446092"/>
              <a:gd name="connsiteX11" fmla="*/ 11839636 w 11864166"/>
              <a:gd name="connsiteY11" fmla="*/ 6379980 h 6446092"/>
              <a:gd name="connsiteX12" fmla="*/ 11776443 w 11864166"/>
              <a:gd name="connsiteY12" fmla="*/ 6432018 h 6446092"/>
              <a:gd name="connsiteX13" fmla="*/ 11731431 w 11864166"/>
              <a:gd name="connsiteY13" fmla="*/ 6441106 h 6446092"/>
              <a:gd name="connsiteX14" fmla="*/ 11731431 w 11864166"/>
              <a:gd name="connsiteY14" fmla="*/ 6446092 h 6446092"/>
              <a:gd name="connsiteX15" fmla="*/ 5736552 w 11864166"/>
              <a:gd name="connsiteY15" fmla="*/ 6446092 h 6446092"/>
              <a:gd name="connsiteX16" fmla="*/ 115581 w 11864166"/>
              <a:gd name="connsiteY16" fmla="*/ 6446092 h 6446092"/>
              <a:gd name="connsiteX17" fmla="*/ 115581 w 11864166"/>
              <a:gd name="connsiteY17" fmla="*/ 6439157 h 6446092"/>
              <a:gd name="connsiteX18" fmla="*/ 87724 w 11864166"/>
              <a:gd name="connsiteY18" fmla="*/ 6433533 h 6446092"/>
              <a:gd name="connsiteX19" fmla="*/ 24531 w 11864166"/>
              <a:gd name="connsiteY19" fmla="*/ 6381494 h 6446092"/>
              <a:gd name="connsiteX20" fmla="*/ 1336 w 11864166"/>
              <a:gd name="connsiteY20" fmla="*/ 6305561 h 6446092"/>
              <a:gd name="connsiteX21" fmla="*/ 0 w 11864166"/>
              <a:gd name="connsiteY21" fmla="*/ 6305561 h 6446092"/>
              <a:gd name="connsiteX22" fmla="*/ 0 w 11864166"/>
              <a:gd name="connsiteY22" fmla="*/ 143630 h 6446092"/>
              <a:gd name="connsiteX23" fmla="*/ 959 w 11864166"/>
              <a:gd name="connsiteY23" fmla="*/ 143630 h 6446092"/>
              <a:gd name="connsiteX24" fmla="*/ 12246 w 11864166"/>
              <a:gd name="connsiteY24" fmla="*/ 87724 h 6446092"/>
              <a:gd name="connsiteX25" fmla="*/ 144589 w 11864166"/>
              <a:gd name="connsiteY25" fmla="*/ 1 h 6446092"/>
              <a:gd name="connsiteX26" fmla="*/ 164412 w 11864166"/>
              <a:gd name="connsiteY26" fmla="*/ 4003 h 6446092"/>
              <a:gd name="connsiteX27" fmla="*/ 5736552 w 11864166"/>
              <a:gd name="connsiteY27" fmla="*/ 4003 h 6446092"/>
              <a:gd name="connsiteX28" fmla="*/ 11700707 w 11864166"/>
              <a:gd name="connsiteY28" fmla="*/ 4003 h 644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864166" h="6446092">
                <a:moveTo>
                  <a:pt x="11720535" y="0"/>
                </a:moveTo>
                <a:lnTo>
                  <a:pt x="11740363" y="4003"/>
                </a:lnTo>
                <a:lnTo>
                  <a:pt x="11750717" y="4003"/>
                </a:lnTo>
                <a:lnTo>
                  <a:pt x="11750717" y="6094"/>
                </a:lnTo>
                <a:lnTo>
                  <a:pt x="11776442" y="11287"/>
                </a:lnTo>
                <a:cubicBezTo>
                  <a:pt x="11827993" y="33091"/>
                  <a:pt x="11864165" y="84136"/>
                  <a:pt x="11864165" y="143630"/>
                </a:cubicBezTo>
                <a:lnTo>
                  <a:pt x="11864165" y="6299672"/>
                </a:lnTo>
                <a:lnTo>
                  <a:pt x="11864166" y="6299675"/>
                </a:lnTo>
                <a:lnTo>
                  <a:pt x="11864165" y="6299679"/>
                </a:lnTo>
                <a:lnTo>
                  <a:pt x="11864165" y="6305561"/>
                </a:lnTo>
                <a:lnTo>
                  <a:pt x="11862368" y="6305561"/>
                </a:lnTo>
                <a:lnTo>
                  <a:pt x="11839636" y="6379980"/>
                </a:lnTo>
                <a:cubicBezTo>
                  <a:pt x="11824149" y="6402904"/>
                  <a:pt x="11802219" y="6421116"/>
                  <a:pt x="11776443" y="6432018"/>
                </a:cubicBezTo>
                <a:lnTo>
                  <a:pt x="11731431" y="6441106"/>
                </a:lnTo>
                <a:lnTo>
                  <a:pt x="11731431" y="6446092"/>
                </a:lnTo>
                <a:lnTo>
                  <a:pt x="5736552" y="6446092"/>
                </a:lnTo>
                <a:lnTo>
                  <a:pt x="115581" y="6446092"/>
                </a:lnTo>
                <a:lnTo>
                  <a:pt x="115581" y="6439157"/>
                </a:lnTo>
                <a:lnTo>
                  <a:pt x="87724" y="6433533"/>
                </a:lnTo>
                <a:cubicBezTo>
                  <a:pt x="61949" y="6422630"/>
                  <a:pt x="40018" y="6404418"/>
                  <a:pt x="24531" y="6381494"/>
                </a:cubicBezTo>
                <a:lnTo>
                  <a:pt x="1336" y="6305561"/>
                </a:lnTo>
                <a:lnTo>
                  <a:pt x="0" y="6305561"/>
                </a:lnTo>
                <a:lnTo>
                  <a:pt x="0" y="143630"/>
                </a:lnTo>
                <a:lnTo>
                  <a:pt x="959" y="143630"/>
                </a:lnTo>
                <a:lnTo>
                  <a:pt x="12246" y="87724"/>
                </a:lnTo>
                <a:cubicBezTo>
                  <a:pt x="34050" y="36173"/>
                  <a:pt x="85095" y="1"/>
                  <a:pt x="144589" y="1"/>
                </a:cubicBezTo>
                <a:lnTo>
                  <a:pt x="164412" y="4003"/>
                </a:lnTo>
                <a:lnTo>
                  <a:pt x="5736552" y="4003"/>
                </a:lnTo>
                <a:lnTo>
                  <a:pt x="11700707" y="4003"/>
                </a:lnTo>
                <a:close/>
              </a:path>
            </a:pathLst>
          </a:custGeom>
          <a:solidFill>
            <a:srgbClr val="EEE8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solidFill>
                <a:srgbClr val="EEE8DC"/>
              </a:solidFill>
            </a:endParaRPr>
          </a:p>
        </p:txBody>
      </p:sp>
      <p:sp>
        <p:nvSpPr>
          <p:cNvPr id="7" name="CuadroTexto 6">
            <a:extLst>
              <a:ext uri="{FF2B5EF4-FFF2-40B4-BE49-F238E27FC236}">
                <a16:creationId xmlns:a16="http://schemas.microsoft.com/office/drawing/2014/main" id="{91A84ED3-F0C8-7461-7B0C-3F4CEC4998AC}"/>
              </a:ext>
            </a:extLst>
          </p:cNvPr>
          <p:cNvSpPr txBox="1"/>
          <p:nvPr/>
        </p:nvSpPr>
        <p:spPr>
          <a:xfrm>
            <a:off x="61850" y="1540733"/>
            <a:ext cx="4741019" cy="646331"/>
          </a:xfrm>
          <a:prstGeom prst="rect">
            <a:avLst/>
          </a:prstGeom>
          <a:noFill/>
        </p:spPr>
        <p:txBody>
          <a:bodyPr wrap="square">
            <a:spAutoFit/>
          </a:bodyPr>
          <a:lstStyle/>
          <a:p>
            <a:pPr algn="ctr"/>
            <a:r>
              <a:rPr lang="es-CL" sz="3600" b="1" dirty="0">
                <a:solidFill>
                  <a:srgbClr val="58B361"/>
                </a:solidFill>
              </a:rPr>
              <a:t>Marco del Problema</a:t>
            </a:r>
          </a:p>
        </p:txBody>
      </p:sp>
      <p:sp>
        <p:nvSpPr>
          <p:cNvPr id="3" name="CuadroTexto 2">
            <a:extLst>
              <a:ext uri="{FF2B5EF4-FFF2-40B4-BE49-F238E27FC236}">
                <a16:creationId xmlns:a16="http://schemas.microsoft.com/office/drawing/2014/main" id="{A8407242-9C63-295F-1F25-135586F6CABF}"/>
              </a:ext>
            </a:extLst>
          </p:cNvPr>
          <p:cNvSpPr txBox="1"/>
          <p:nvPr/>
        </p:nvSpPr>
        <p:spPr>
          <a:xfrm>
            <a:off x="419284" y="2544800"/>
            <a:ext cx="3856568" cy="584775"/>
          </a:xfrm>
          <a:prstGeom prst="rect">
            <a:avLst/>
          </a:prstGeom>
          <a:noFill/>
        </p:spPr>
        <p:txBody>
          <a:bodyPr wrap="square">
            <a:spAutoFit/>
          </a:bodyPr>
          <a:lstStyle/>
          <a:p>
            <a:pPr algn="just"/>
            <a:r>
              <a:rPr lang="es-CL" sz="1600" dirty="0">
                <a:solidFill>
                  <a:srgbClr val="002060"/>
                </a:solidFill>
              </a:rPr>
              <a:t>Existencia de </a:t>
            </a:r>
            <a:r>
              <a:rPr lang="es-CL" sz="1600" b="1" dirty="0">
                <a:solidFill>
                  <a:srgbClr val="002060"/>
                </a:solidFill>
              </a:rPr>
              <a:t>Límite Urbano </a:t>
            </a:r>
            <a:r>
              <a:rPr lang="es-CL" sz="1600" dirty="0">
                <a:solidFill>
                  <a:srgbClr val="002060"/>
                </a:solidFill>
              </a:rPr>
              <a:t>para la Localidad de Los Niches</a:t>
            </a:r>
          </a:p>
        </p:txBody>
      </p:sp>
      <p:cxnSp>
        <p:nvCxnSpPr>
          <p:cNvPr id="10" name="Conector recto 9">
            <a:extLst>
              <a:ext uri="{FF2B5EF4-FFF2-40B4-BE49-F238E27FC236}">
                <a16:creationId xmlns:a16="http://schemas.microsoft.com/office/drawing/2014/main" id="{4928C643-06F2-B586-1961-EA4F31815696}"/>
              </a:ext>
            </a:extLst>
          </p:cNvPr>
          <p:cNvCxnSpPr>
            <a:cxnSpLocks/>
          </p:cNvCxnSpPr>
          <p:nvPr/>
        </p:nvCxnSpPr>
        <p:spPr>
          <a:xfrm>
            <a:off x="4277111" y="2517583"/>
            <a:ext cx="0" cy="4134463"/>
          </a:xfrm>
          <a:prstGeom prst="line">
            <a:avLst/>
          </a:prstGeom>
          <a:ln w="19050"/>
        </p:spPr>
        <p:style>
          <a:lnRef idx="1">
            <a:schemeClr val="accent6"/>
          </a:lnRef>
          <a:fillRef idx="0">
            <a:schemeClr val="accent6"/>
          </a:fillRef>
          <a:effectRef idx="0">
            <a:schemeClr val="accent6"/>
          </a:effectRef>
          <a:fontRef idx="minor">
            <a:schemeClr val="tx1"/>
          </a:fontRef>
        </p:style>
      </p:cxnSp>
      <p:pic>
        <p:nvPicPr>
          <p:cNvPr id="12" name="Imagen 11">
            <a:extLst>
              <a:ext uri="{FF2B5EF4-FFF2-40B4-BE49-F238E27FC236}">
                <a16:creationId xmlns:a16="http://schemas.microsoft.com/office/drawing/2014/main" id="{9D7478D4-1210-A132-E44A-2861FCE963B7}"/>
              </a:ext>
            </a:extLst>
          </p:cNvPr>
          <p:cNvPicPr>
            <a:picLocks noChangeAspect="1"/>
          </p:cNvPicPr>
          <p:nvPr/>
        </p:nvPicPr>
        <p:blipFill>
          <a:blip r:embed="rId2"/>
          <a:stretch>
            <a:fillRect/>
          </a:stretch>
        </p:blipFill>
        <p:spPr>
          <a:xfrm>
            <a:off x="708248" y="585277"/>
            <a:ext cx="1724112" cy="833200"/>
          </a:xfrm>
          <a:prstGeom prst="rect">
            <a:avLst/>
          </a:prstGeom>
        </p:spPr>
      </p:pic>
      <p:pic>
        <p:nvPicPr>
          <p:cNvPr id="13" name="Imagen 12">
            <a:extLst>
              <a:ext uri="{FF2B5EF4-FFF2-40B4-BE49-F238E27FC236}">
                <a16:creationId xmlns:a16="http://schemas.microsoft.com/office/drawing/2014/main" id="{FC21A451-8410-2518-7A84-4DDBB1DB5342}"/>
              </a:ext>
            </a:extLst>
          </p:cNvPr>
          <p:cNvPicPr>
            <a:picLocks noChangeAspect="1"/>
          </p:cNvPicPr>
          <p:nvPr/>
        </p:nvPicPr>
        <p:blipFill>
          <a:blip r:embed="rId3"/>
          <a:stretch>
            <a:fillRect/>
          </a:stretch>
        </p:blipFill>
        <p:spPr>
          <a:xfrm>
            <a:off x="4275852" y="0"/>
            <a:ext cx="3640297" cy="319178"/>
          </a:xfrm>
          <a:prstGeom prst="rect">
            <a:avLst/>
          </a:prstGeom>
        </p:spPr>
      </p:pic>
      <p:sp>
        <p:nvSpPr>
          <p:cNvPr id="4" name="CuadroTexto 3">
            <a:extLst>
              <a:ext uri="{FF2B5EF4-FFF2-40B4-BE49-F238E27FC236}">
                <a16:creationId xmlns:a16="http://schemas.microsoft.com/office/drawing/2014/main" id="{7D95CD73-7149-FE47-DA20-44F01EB80DC2}"/>
              </a:ext>
            </a:extLst>
          </p:cNvPr>
          <p:cNvSpPr txBox="1"/>
          <p:nvPr/>
        </p:nvSpPr>
        <p:spPr>
          <a:xfrm>
            <a:off x="419284" y="1970766"/>
            <a:ext cx="4611685" cy="338554"/>
          </a:xfrm>
          <a:prstGeom prst="rect">
            <a:avLst/>
          </a:prstGeom>
          <a:noFill/>
        </p:spPr>
        <p:txBody>
          <a:bodyPr wrap="square">
            <a:spAutoFit/>
          </a:bodyPr>
          <a:lstStyle/>
          <a:p>
            <a:pPr algn="just"/>
            <a:r>
              <a:rPr lang="es-CL" sz="1600" dirty="0">
                <a:solidFill>
                  <a:srgbClr val="002060"/>
                </a:solidFill>
              </a:rPr>
              <a:t>HNT Villa Los Cisnes Localidad de Los Niches</a:t>
            </a:r>
          </a:p>
        </p:txBody>
      </p:sp>
      <p:sp>
        <p:nvSpPr>
          <p:cNvPr id="5" name="CuadroTexto 4">
            <a:extLst>
              <a:ext uri="{FF2B5EF4-FFF2-40B4-BE49-F238E27FC236}">
                <a16:creationId xmlns:a16="http://schemas.microsoft.com/office/drawing/2014/main" id="{46702FD1-FC20-B7A0-3C76-58735503B7BB}"/>
              </a:ext>
            </a:extLst>
          </p:cNvPr>
          <p:cNvSpPr txBox="1"/>
          <p:nvPr/>
        </p:nvSpPr>
        <p:spPr>
          <a:xfrm>
            <a:off x="419284" y="3297452"/>
            <a:ext cx="3856568" cy="584775"/>
          </a:xfrm>
          <a:prstGeom prst="rect">
            <a:avLst/>
          </a:prstGeom>
          <a:noFill/>
        </p:spPr>
        <p:txBody>
          <a:bodyPr wrap="square">
            <a:spAutoFit/>
          </a:bodyPr>
          <a:lstStyle/>
          <a:p>
            <a:pPr algn="just"/>
            <a:r>
              <a:rPr lang="es-CL" sz="1600" b="1" dirty="0">
                <a:solidFill>
                  <a:srgbClr val="002060"/>
                </a:solidFill>
              </a:rPr>
              <a:t>Disponibilidad de Terreno </a:t>
            </a:r>
            <a:r>
              <a:rPr lang="es-CL" sz="1600" dirty="0">
                <a:solidFill>
                  <a:srgbClr val="002060"/>
                </a:solidFill>
              </a:rPr>
              <a:t>al interior del Límite Urbano</a:t>
            </a:r>
          </a:p>
        </p:txBody>
      </p:sp>
      <p:sp>
        <p:nvSpPr>
          <p:cNvPr id="15" name="CuadroTexto 14">
            <a:extLst>
              <a:ext uri="{FF2B5EF4-FFF2-40B4-BE49-F238E27FC236}">
                <a16:creationId xmlns:a16="http://schemas.microsoft.com/office/drawing/2014/main" id="{C0217224-6D2E-58F4-A34C-0BF29BAFF50D}"/>
              </a:ext>
            </a:extLst>
          </p:cNvPr>
          <p:cNvSpPr txBox="1"/>
          <p:nvPr/>
        </p:nvSpPr>
        <p:spPr>
          <a:xfrm>
            <a:off x="369509" y="4046205"/>
            <a:ext cx="3856568" cy="1323439"/>
          </a:xfrm>
          <a:prstGeom prst="rect">
            <a:avLst/>
          </a:prstGeom>
          <a:noFill/>
        </p:spPr>
        <p:txBody>
          <a:bodyPr wrap="square">
            <a:spAutoFit/>
          </a:bodyPr>
          <a:lstStyle/>
          <a:p>
            <a:pPr algn="just"/>
            <a:r>
              <a:rPr lang="es-CL" sz="1600" b="1" dirty="0">
                <a:solidFill>
                  <a:srgbClr val="002060"/>
                </a:solidFill>
              </a:rPr>
              <a:t>Existencia de equipamiento </a:t>
            </a:r>
            <a:r>
              <a:rPr lang="es-CL" sz="1600" dirty="0">
                <a:solidFill>
                  <a:srgbClr val="002060"/>
                </a:solidFill>
              </a:rPr>
              <a:t>y servicios en la localidad de Los Niches, como la Escuela República Estados Unidos, Jardines Infantiles, Centro de Salud Familiar, comercio entre otros.</a:t>
            </a:r>
          </a:p>
        </p:txBody>
      </p:sp>
      <p:pic>
        <p:nvPicPr>
          <p:cNvPr id="8" name="Imagen 7">
            <a:extLst>
              <a:ext uri="{FF2B5EF4-FFF2-40B4-BE49-F238E27FC236}">
                <a16:creationId xmlns:a16="http://schemas.microsoft.com/office/drawing/2014/main" id="{3F1F578C-013D-25E4-650E-6D0D754E4C8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1561" t="8462" r="17752" b="4753"/>
          <a:stretch>
            <a:fillRect/>
          </a:stretch>
        </p:blipFill>
        <p:spPr bwMode="auto">
          <a:xfrm>
            <a:off x="4767212" y="585277"/>
            <a:ext cx="6986252" cy="5911079"/>
          </a:xfrm>
          <a:prstGeom prst="rect">
            <a:avLst/>
          </a:prstGeom>
          <a:ln w="25400">
            <a:solidFill>
              <a:srgbClr val="C00000"/>
            </a:solidFill>
          </a:ln>
          <a:extLst>
            <a:ext uri="{53640926-AAD7-44D8-BBD7-CCE9431645EC}">
              <a14:shadowObscured xmlns:a14="http://schemas.microsoft.com/office/drawing/2010/main"/>
            </a:ext>
          </a:extLst>
        </p:spPr>
      </p:pic>
      <p:sp>
        <p:nvSpPr>
          <p:cNvPr id="14" name="CuadroTexto 13">
            <a:extLst>
              <a:ext uri="{FF2B5EF4-FFF2-40B4-BE49-F238E27FC236}">
                <a16:creationId xmlns:a16="http://schemas.microsoft.com/office/drawing/2014/main" id="{58C12AD1-0CD4-B797-2DF8-4A965C8D26D1}"/>
              </a:ext>
            </a:extLst>
          </p:cNvPr>
          <p:cNvSpPr txBox="1"/>
          <p:nvPr/>
        </p:nvSpPr>
        <p:spPr>
          <a:xfrm>
            <a:off x="395026" y="5619112"/>
            <a:ext cx="3856568" cy="830997"/>
          </a:xfrm>
          <a:prstGeom prst="rect">
            <a:avLst/>
          </a:prstGeom>
          <a:noFill/>
        </p:spPr>
        <p:txBody>
          <a:bodyPr wrap="square">
            <a:spAutoFit/>
          </a:bodyPr>
          <a:lstStyle/>
          <a:p>
            <a:pPr algn="just"/>
            <a:r>
              <a:rPr lang="es-CL" sz="1600" b="1" dirty="0">
                <a:solidFill>
                  <a:srgbClr val="002060"/>
                </a:solidFill>
              </a:rPr>
              <a:t>Existencia de homogeneidad de edificaciones </a:t>
            </a:r>
            <a:r>
              <a:rPr lang="es-CL" sz="1600" dirty="0">
                <a:solidFill>
                  <a:srgbClr val="002060"/>
                </a:solidFill>
              </a:rPr>
              <a:t>que permitan la integración física y social.</a:t>
            </a:r>
          </a:p>
        </p:txBody>
      </p:sp>
    </p:spTree>
    <p:extLst>
      <p:ext uri="{BB962C8B-B14F-4D97-AF65-F5344CB8AC3E}">
        <p14:creationId xmlns:p14="http://schemas.microsoft.com/office/powerpoint/2010/main" val="26558336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D7008A-8F7A-347A-F439-998AA55A78D7}"/>
            </a:ext>
          </a:extLst>
        </p:cNvPr>
        <p:cNvGrpSpPr/>
        <p:nvPr/>
      </p:nvGrpSpPr>
      <p:grpSpPr>
        <a:xfrm>
          <a:off x="0" y="0"/>
          <a:ext cx="0" cy="0"/>
          <a:chOff x="0" y="0"/>
          <a:chExt cx="0" cy="0"/>
        </a:xfrm>
      </p:grpSpPr>
      <p:sp>
        <p:nvSpPr>
          <p:cNvPr id="4" name="Forma libre 3">
            <a:extLst>
              <a:ext uri="{FF2B5EF4-FFF2-40B4-BE49-F238E27FC236}">
                <a16:creationId xmlns:a16="http://schemas.microsoft.com/office/drawing/2014/main" id="{259A94D6-2599-F393-9CE9-03BAF5CA7BD5}"/>
              </a:ext>
            </a:extLst>
          </p:cNvPr>
          <p:cNvSpPr/>
          <p:nvPr/>
        </p:nvSpPr>
        <p:spPr>
          <a:xfrm>
            <a:off x="163917" y="93236"/>
            <a:ext cx="11864166" cy="6446092"/>
          </a:xfrm>
          <a:custGeom>
            <a:avLst/>
            <a:gdLst>
              <a:gd name="connsiteX0" fmla="*/ 11720535 w 11864166"/>
              <a:gd name="connsiteY0" fmla="*/ 0 h 6446092"/>
              <a:gd name="connsiteX1" fmla="*/ 11740363 w 11864166"/>
              <a:gd name="connsiteY1" fmla="*/ 4003 h 6446092"/>
              <a:gd name="connsiteX2" fmla="*/ 11750717 w 11864166"/>
              <a:gd name="connsiteY2" fmla="*/ 4003 h 6446092"/>
              <a:gd name="connsiteX3" fmla="*/ 11750717 w 11864166"/>
              <a:gd name="connsiteY3" fmla="*/ 6094 h 6446092"/>
              <a:gd name="connsiteX4" fmla="*/ 11776442 w 11864166"/>
              <a:gd name="connsiteY4" fmla="*/ 11287 h 6446092"/>
              <a:gd name="connsiteX5" fmla="*/ 11864165 w 11864166"/>
              <a:gd name="connsiteY5" fmla="*/ 143630 h 6446092"/>
              <a:gd name="connsiteX6" fmla="*/ 11864165 w 11864166"/>
              <a:gd name="connsiteY6" fmla="*/ 6299672 h 6446092"/>
              <a:gd name="connsiteX7" fmla="*/ 11864166 w 11864166"/>
              <a:gd name="connsiteY7" fmla="*/ 6299675 h 6446092"/>
              <a:gd name="connsiteX8" fmla="*/ 11864165 w 11864166"/>
              <a:gd name="connsiteY8" fmla="*/ 6299679 h 6446092"/>
              <a:gd name="connsiteX9" fmla="*/ 11864165 w 11864166"/>
              <a:gd name="connsiteY9" fmla="*/ 6305561 h 6446092"/>
              <a:gd name="connsiteX10" fmla="*/ 11862368 w 11864166"/>
              <a:gd name="connsiteY10" fmla="*/ 6305561 h 6446092"/>
              <a:gd name="connsiteX11" fmla="*/ 11839636 w 11864166"/>
              <a:gd name="connsiteY11" fmla="*/ 6379980 h 6446092"/>
              <a:gd name="connsiteX12" fmla="*/ 11776443 w 11864166"/>
              <a:gd name="connsiteY12" fmla="*/ 6432018 h 6446092"/>
              <a:gd name="connsiteX13" fmla="*/ 11731431 w 11864166"/>
              <a:gd name="connsiteY13" fmla="*/ 6441106 h 6446092"/>
              <a:gd name="connsiteX14" fmla="*/ 11731431 w 11864166"/>
              <a:gd name="connsiteY14" fmla="*/ 6446092 h 6446092"/>
              <a:gd name="connsiteX15" fmla="*/ 5736552 w 11864166"/>
              <a:gd name="connsiteY15" fmla="*/ 6446092 h 6446092"/>
              <a:gd name="connsiteX16" fmla="*/ 115581 w 11864166"/>
              <a:gd name="connsiteY16" fmla="*/ 6446092 h 6446092"/>
              <a:gd name="connsiteX17" fmla="*/ 115581 w 11864166"/>
              <a:gd name="connsiteY17" fmla="*/ 6439157 h 6446092"/>
              <a:gd name="connsiteX18" fmla="*/ 87724 w 11864166"/>
              <a:gd name="connsiteY18" fmla="*/ 6433533 h 6446092"/>
              <a:gd name="connsiteX19" fmla="*/ 24531 w 11864166"/>
              <a:gd name="connsiteY19" fmla="*/ 6381494 h 6446092"/>
              <a:gd name="connsiteX20" fmla="*/ 1336 w 11864166"/>
              <a:gd name="connsiteY20" fmla="*/ 6305561 h 6446092"/>
              <a:gd name="connsiteX21" fmla="*/ 0 w 11864166"/>
              <a:gd name="connsiteY21" fmla="*/ 6305561 h 6446092"/>
              <a:gd name="connsiteX22" fmla="*/ 0 w 11864166"/>
              <a:gd name="connsiteY22" fmla="*/ 143630 h 6446092"/>
              <a:gd name="connsiteX23" fmla="*/ 959 w 11864166"/>
              <a:gd name="connsiteY23" fmla="*/ 143630 h 6446092"/>
              <a:gd name="connsiteX24" fmla="*/ 12246 w 11864166"/>
              <a:gd name="connsiteY24" fmla="*/ 87724 h 6446092"/>
              <a:gd name="connsiteX25" fmla="*/ 144589 w 11864166"/>
              <a:gd name="connsiteY25" fmla="*/ 1 h 6446092"/>
              <a:gd name="connsiteX26" fmla="*/ 164412 w 11864166"/>
              <a:gd name="connsiteY26" fmla="*/ 4003 h 6446092"/>
              <a:gd name="connsiteX27" fmla="*/ 5736552 w 11864166"/>
              <a:gd name="connsiteY27" fmla="*/ 4003 h 6446092"/>
              <a:gd name="connsiteX28" fmla="*/ 11700707 w 11864166"/>
              <a:gd name="connsiteY28" fmla="*/ 4003 h 644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864166" h="6446092">
                <a:moveTo>
                  <a:pt x="11720535" y="0"/>
                </a:moveTo>
                <a:lnTo>
                  <a:pt x="11740363" y="4003"/>
                </a:lnTo>
                <a:lnTo>
                  <a:pt x="11750717" y="4003"/>
                </a:lnTo>
                <a:lnTo>
                  <a:pt x="11750717" y="6094"/>
                </a:lnTo>
                <a:lnTo>
                  <a:pt x="11776442" y="11287"/>
                </a:lnTo>
                <a:cubicBezTo>
                  <a:pt x="11827993" y="33091"/>
                  <a:pt x="11864165" y="84136"/>
                  <a:pt x="11864165" y="143630"/>
                </a:cubicBezTo>
                <a:lnTo>
                  <a:pt x="11864165" y="6299672"/>
                </a:lnTo>
                <a:lnTo>
                  <a:pt x="11864166" y="6299675"/>
                </a:lnTo>
                <a:lnTo>
                  <a:pt x="11864165" y="6299679"/>
                </a:lnTo>
                <a:lnTo>
                  <a:pt x="11864165" y="6305561"/>
                </a:lnTo>
                <a:lnTo>
                  <a:pt x="11862368" y="6305561"/>
                </a:lnTo>
                <a:lnTo>
                  <a:pt x="11839636" y="6379980"/>
                </a:lnTo>
                <a:cubicBezTo>
                  <a:pt x="11824149" y="6402904"/>
                  <a:pt x="11802219" y="6421116"/>
                  <a:pt x="11776443" y="6432018"/>
                </a:cubicBezTo>
                <a:lnTo>
                  <a:pt x="11731431" y="6441106"/>
                </a:lnTo>
                <a:lnTo>
                  <a:pt x="11731431" y="6446092"/>
                </a:lnTo>
                <a:lnTo>
                  <a:pt x="5736552" y="6446092"/>
                </a:lnTo>
                <a:lnTo>
                  <a:pt x="115581" y="6446092"/>
                </a:lnTo>
                <a:lnTo>
                  <a:pt x="115581" y="6439157"/>
                </a:lnTo>
                <a:lnTo>
                  <a:pt x="87724" y="6433533"/>
                </a:lnTo>
                <a:cubicBezTo>
                  <a:pt x="61949" y="6422630"/>
                  <a:pt x="40018" y="6404418"/>
                  <a:pt x="24531" y="6381494"/>
                </a:cubicBezTo>
                <a:lnTo>
                  <a:pt x="1336" y="6305561"/>
                </a:lnTo>
                <a:lnTo>
                  <a:pt x="0" y="6305561"/>
                </a:lnTo>
                <a:lnTo>
                  <a:pt x="0" y="143630"/>
                </a:lnTo>
                <a:lnTo>
                  <a:pt x="959" y="143630"/>
                </a:lnTo>
                <a:lnTo>
                  <a:pt x="12246" y="87724"/>
                </a:lnTo>
                <a:cubicBezTo>
                  <a:pt x="34050" y="36173"/>
                  <a:pt x="85095" y="1"/>
                  <a:pt x="144589" y="1"/>
                </a:cubicBezTo>
                <a:lnTo>
                  <a:pt x="164412" y="4003"/>
                </a:lnTo>
                <a:lnTo>
                  <a:pt x="5736552" y="4003"/>
                </a:lnTo>
                <a:lnTo>
                  <a:pt x="11700707" y="4003"/>
                </a:lnTo>
                <a:close/>
              </a:path>
            </a:pathLst>
          </a:custGeom>
          <a:solidFill>
            <a:srgbClr val="EEE8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solidFill>
                <a:srgbClr val="EEE8DC"/>
              </a:solidFill>
            </a:endParaRPr>
          </a:p>
        </p:txBody>
      </p:sp>
      <p:pic>
        <p:nvPicPr>
          <p:cNvPr id="6" name="Imagen 5">
            <a:extLst>
              <a:ext uri="{FF2B5EF4-FFF2-40B4-BE49-F238E27FC236}">
                <a16:creationId xmlns:a16="http://schemas.microsoft.com/office/drawing/2014/main" id="{10A36D8E-1D2B-D3A3-2C91-E2ACAB039BA5}"/>
              </a:ext>
            </a:extLst>
          </p:cNvPr>
          <p:cNvPicPr>
            <a:picLocks noChangeAspect="1"/>
          </p:cNvPicPr>
          <p:nvPr/>
        </p:nvPicPr>
        <p:blipFill>
          <a:blip r:embed="rId2"/>
          <a:stretch>
            <a:fillRect/>
          </a:stretch>
        </p:blipFill>
        <p:spPr>
          <a:xfrm>
            <a:off x="708248" y="585277"/>
            <a:ext cx="1724112" cy="833200"/>
          </a:xfrm>
          <a:prstGeom prst="rect">
            <a:avLst/>
          </a:prstGeom>
        </p:spPr>
      </p:pic>
      <p:pic>
        <p:nvPicPr>
          <p:cNvPr id="7" name="Imagen 6">
            <a:extLst>
              <a:ext uri="{FF2B5EF4-FFF2-40B4-BE49-F238E27FC236}">
                <a16:creationId xmlns:a16="http://schemas.microsoft.com/office/drawing/2014/main" id="{D5B4EAE5-B894-469F-6FBE-F0E784DF7A9B}"/>
              </a:ext>
            </a:extLst>
          </p:cNvPr>
          <p:cNvPicPr>
            <a:picLocks noChangeAspect="1"/>
          </p:cNvPicPr>
          <p:nvPr/>
        </p:nvPicPr>
        <p:blipFill>
          <a:blip r:embed="rId3"/>
          <a:stretch>
            <a:fillRect/>
          </a:stretch>
        </p:blipFill>
        <p:spPr>
          <a:xfrm>
            <a:off x="4275852" y="0"/>
            <a:ext cx="3640297" cy="319178"/>
          </a:xfrm>
          <a:prstGeom prst="rect">
            <a:avLst/>
          </a:prstGeom>
        </p:spPr>
      </p:pic>
      <p:pic>
        <p:nvPicPr>
          <p:cNvPr id="13" name="Imagen 12">
            <a:extLst>
              <a:ext uri="{FF2B5EF4-FFF2-40B4-BE49-F238E27FC236}">
                <a16:creationId xmlns:a16="http://schemas.microsoft.com/office/drawing/2014/main" id="{967A2755-91B0-576E-39AD-CA8A0B9C71E3}"/>
              </a:ext>
            </a:extLst>
          </p:cNvPr>
          <p:cNvPicPr>
            <a:picLocks noChangeAspect="1"/>
          </p:cNvPicPr>
          <p:nvPr/>
        </p:nvPicPr>
        <p:blipFill>
          <a:blip r:embed="rId4"/>
          <a:stretch>
            <a:fillRect/>
          </a:stretch>
        </p:blipFill>
        <p:spPr>
          <a:xfrm>
            <a:off x="6590088" y="3941406"/>
            <a:ext cx="5549360" cy="2823358"/>
          </a:xfrm>
          <a:prstGeom prst="rect">
            <a:avLst/>
          </a:prstGeom>
        </p:spPr>
      </p:pic>
      <p:sp>
        <p:nvSpPr>
          <p:cNvPr id="15" name="CuadroTexto 14">
            <a:extLst>
              <a:ext uri="{FF2B5EF4-FFF2-40B4-BE49-F238E27FC236}">
                <a16:creationId xmlns:a16="http://schemas.microsoft.com/office/drawing/2014/main" id="{C0803C6D-E377-B43F-5D05-D8093CBE27E3}"/>
              </a:ext>
            </a:extLst>
          </p:cNvPr>
          <p:cNvSpPr txBox="1"/>
          <p:nvPr/>
        </p:nvSpPr>
        <p:spPr>
          <a:xfrm>
            <a:off x="584031" y="1655163"/>
            <a:ext cx="9184593" cy="699038"/>
          </a:xfrm>
          <a:prstGeom prst="rect">
            <a:avLst/>
          </a:prstGeom>
          <a:noFill/>
        </p:spPr>
        <p:txBody>
          <a:bodyPr wrap="square">
            <a:spAutoFit/>
          </a:bodyPr>
          <a:lstStyle/>
          <a:p>
            <a:pPr>
              <a:lnSpc>
                <a:spcPts val="4900"/>
              </a:lnSpc>
            </a:pPr>
            <a:r>
              <a:rPr lang="es-CL" sz="4000" b="1" dirty="0">
                <a:solidFill>
                  <a:srgbClr val="58B361"/>
                </a:solidFill>
              </a:rPr>
              <a:t>Criterio de Desarrollo Sustentable (CDS)</a:t>
            </a:r>
          </a:p>
        </p:txBody>
      </p:sp>
      <p:sp>
        <p:nvSpPr>
          <p:cNvPr id="16" name="CuadroTexto 15">
            <a:extLst>
              <a:ext uri="{FF2B5EF4-FFF2-40B4-BE49-F238E27FC236}">
                <a16:creationId xmlns:a16="http://schemas.microsoft.com/office/drawing/2014/main" id="{808FEC86-8F09-9F94-56A0-2B9E270DC21D}"/>
              </a:ext>
            </a:extLst>
          </p:cNvPr>
          <p:cNvSpPr txBox="1"/>
          <p:nvPr/>
        </p:nvSpPr>
        <p:spPr>
          <a:xfrm>
            <a:off x="301253" y="2447437"/>
            <a:ext cx="11589493" cy="1754326"/>
          </a:xfrm>
          <a:prstGeom prst="rect">
            <a:avLst/>
          </a:prstGeom>
          <a:noFill/>
        </p:spPr>
        <p:txBody>
          <a:bodyPr wrap="square">
            <a:spAutoFit/>
          </a:bodyPr>
          <a:lstStyle/>
          <a:p>
            <a:pPr marL="285750" indent="-285750">
              <a:buFont typeface="Wingdings" panose="05000000000000000000" pitchFamily="2" charset="2"/>
              <a:buChar char="ü"/>
            </a:pPr>
            <a:r>
              <a:rPr lang="es-CL" dirty="0">
                <a:solidFill>
                  <a:srgbClr val="002060"/>
                </a:solidFill>
              </a:rPr>
              <a:t>Los Criterios de Desarrollo Sustentable asociados a la dimensión ambiental, social y económica de la sustentabilidad respectivamente corresponden a </a:t>
            </a:r>
            <a:r>
              <a:rPr lang="es-CL" b="1" dirty="0">
                <a:solidFill>
                  <a:srgbClr val="002060"/>
                </a:solidFill>
              </a:rPr>
              <a:t>promover una adecuada relación con el entorno urbano </a:t>
            </a:r>
            <a:r>
              <a:rPr lang="es-CL" dirty="0">
                <a:solidFill>
                  <a:srgbClr val="002060"/>
                </a:solidFill>
              </a:rPr>
              <a:t>donde se ubica el terreno, </a:t>
            </a:r>
            <a:r>
              <a:rPr lang="es-CL" b="1" dirty="0">
                <a:solidFill>
                  <a:srgbClr val="002060"/>
                </a:solidFill>
              </a:rPr>
              <a:t>generando normas urbanísticas especiales que posibiliten su uso habitacional</a:t>
            </a:r>
            <a:r>
              <a:rPr lang="es-CL" dirty="0">
                <a:solidFill>
                  <a:srgbClr val="002060"/>
                </a:solidFill>
              </a:rPr>
              <a:t>, </a:t>
            </a:r>
            <a:r>
              <a:rPr lang="es-CL" b="1" dirty="0">
                <a:solidFill>
                  <a:srgbClr val="002060"/>
                </a:solidFill>
              </a:rPr>
              <a:t>favoreciendo la integración de las familias </a:t>
            </a:r>
            <a:r>
              <a:rPr lang="es-CL" dirty="0">
                <a:solidFill>
                  <a:srgbClr val="002060"/>
                </a:solidFill>
              </a:rPr>
              <a:t>que habitarán el proyecto de viviendas de interés público del programa del Fondo Solidario de Viviendas, en un </a:t>
            </a:r>
            <a:r>
              <a:rPr lang="es-CL" b="1" dirty="0">
                <a:solidFill>
                  <a:srgbClr val="002060"/>
                </a:solidFill>
              </a:rPr>
              <a:t>espacio que posee acceso a bienes y servicios urbanos</a:t>
            </a:r>
            <a:r>
              <a:rPr lang="es-CL" dirty="0">
                <a:solidFill>
                  <a:srgbClr val="002060"/>
                </a:solidFill>
              </a:rPr>
              <a:t>, </a:t>
            </a:r>
            <a:r>
              <a:rPr lang="es-CL" b="1" dirty="0">
                <a:solidFill>
                  <a:srgbClr val="002060"/>
                </a:solidFill>
              </a:rPr>
              <a:t>junto a la disponibilidad de áreas verdes</a:t>
            </a:r>
            <a:r>
              <a:rPr lang="es-CL" dirty="0">
                <a:solidFill>
                  <a:srgbClr val="002060"/>
                </a:solidFill>
              </a:rPr>
              <a:t>, características que permiten la diversificación e integración urbana.</a:t>
            </a:r>
          </a:p>
        </p:txBody>
      </p:sp>
    </p:spTree>
    <p:extLst>
      <p:ext uri="{BB962C8B-B14F-4D97-AF65-F5344CB8AC3E}">
        <p14:creationId xmlns:p14="http://schemas.microsoft.com/office/powerpoint/2010/main" val="39291144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07163B-A717-3786-1723-30D83AA5699F}"/>
            </a:ext>
          </a:extLst>
        </p:cNvPr>
        <p:cNvGrpSpPr/>
        <p:nvPr/>
      </p:nvGrpSpPr>
      <p:grpSpPr>
        <a:xfrm>
          <a:off x="0" y="0"/>
          <a:ext cx="0" cy="0"/>
          <a:chOff x="0" y="0"/>
          <a:chExt cx="0" cy="0"/>
        </a:xfrm>
      </p:grpSpPr>
      <p:sp>
        <p:nvSpPr>
          <p:cNvPr id="4" name="Forma libre 3">
            <a:extLst>
              <a:ext uri="{FF2B5EF4-FFF2-40B4-BE49-F238E27FC236}">
                <a16:creationId xmlns:a16="http://schemas.microsoft.com/office/drawing/2014/main" id="{812F53DE-4071-9DC9-B40A-5C1A9BF8F2C1}"/>
              </a:ext>
            </a:extLst>
          </p:cNvPr>
          <p:cNvSpPr/>
          <p:nvPr/>
        </p:nvSpPr>
        <p:spPr>
          <a:xfrm>
            <a:off x="163917" y="93236"/>
            <a:ext cx="11864166" cy="6446092"/>
          </a:xfrm>
          <a:custGeom>
            <a:avLst/>
            <a:gdLst>
              <a:gd name="connsiteX0" fmla="*/ 11720535 w 11864166"/>
              <a:gd name="connsiteY0" fmla="*/ 0 h 6446092"/>
              <a:gd name="connsiteX1" fmla="*/ 11740363 w 11864166"/>
              <a:gd name="connsiteY1" fmla="*/ 4003 h 6446092"/>
              <a:gd name="connsiteX2" fmla="*/ 11750717 w 11864166"/>
              <a:gd name="connsiteY2" fmla="*/ 4003 h 6446092"/>
              <a:gd name="connsiteX3" fmla="*/ 11750717 w 11864166"/>
              <a:gd name="connsiteY3" fmla="*/ 6094 h 6446092"/>
              <a:gd name="connsiteX4" fmla="*/ 11776442 w 11864166"/>
              <a:gd name="connsiteY4" fmla="*/ 11287 h 6446092"/>
              <a:gd name="connsiteX5" fmla="*/ 11864165 w 11864166"/>
              <a:gd name="connsiteY5" fmla="*/ 143630 h 6446092"/>
              <a:gd name="connsiteX6" fmla="*/ 11864165 w 11864166"/>
              <a:gd name="connsiteY6" fmla="*/ 6299672 h 6446092"/>
              <a:gd name="connsiteX7" fmla="*/ 11864166 w 11864166"/>
              <a:gd name="connsiteY7" fmla="*/ 6299675 h 6446092"/>
              <a:gd name="connsiteX8" fmla="*/ 11864165 w 11864166"/>
              <a:gd name="connsiteY8" fmla="*/ 6299679 h 6446092"/>
              <a:gd name="connsiteX9" fmla="*/ 11864165 w 11864166"/>
              <a:gd name="connsiteY9" fmla="*/ 6305561 h 6446092"/>
              <a:gd name="connsiteX10" fmla="*/ 11862368 w 11864166"/>
              <a:gd name="connsiteY10" fmla="*/ 6305561 h 6446092"/>
              <a:gd name="connsiteX11" fmla="*/ 11839636 w 11864166"/>
              <a:gd name="connsiteY11" fmla="*/ 6379980 h 6446092"/>
              <a:gd name="connsiteX12" fmla="*/ 11776443 w 11864166"/>
              <a:gd name="connsiteY12" fmla="*/ 6432018 h 6446092"/>
              <a:gd name="connsiteX13" fmla="*/ 11731431 w 11864166"/>
              <a:gd name="connsiteY13" fmla="*/ 6441106 h 6446092"/>
              <a:gd name="connsiteX14" fmla="*/ 11731431 w 11864166"/>
              <a:gd name="connsiteY14" fmla="*/ 6446092 h 6446092"/>
              <a:gd name="connsiteX15" fmla="*/ 5736552 w 11864166"/>
              <a:gd name="connsiteY15" fmla="*/ 6446092 h 6446092"/>
              <a:gd name="connsiteX16" fmla="*/ 115581 w 11864166"/>
              <a:gd name="connsiteY16" fmla="*/ 6446092 h 6446092"/>
              <a:gd name="connsiteX17" fmla="*/ 115581 w 11864166"/>
              <a:gd name="connsiteY17" fmla="*/ 6439157 h 6446092"/>
              <a:gd name="connsiteX18" fmla="*/ 87724 w 11864166"/>
              <a:gd name="connsiteY18" fmla="*/ 6433533 h 6446092"/>
              <a:gd name="connsiteX19" fmla="*/ 24531 w 11864166"/>
              <a:gd name="connsiteY19" fmla="*/ 6381494 h 6446092"/>
              <a:gd name="connsiteX20" fmla="*/ 1336 w 11864166"/>
              <a:gd name="connsiteY20" fmla="*/ 6305561 h 6446092"/>
              <a:gd name="connsiteX21" fmla="*/ 0 w 11864166"/>
              <a:gd name="connsiteY21" fmla="*/ 6305561 h 6446092"/>
              <a:gd name="connsiteX22" fmla="*/ 0 w 11864166"/>
              <a:gd name="connsiteY22" fmla="*/ 143630 h 6446092"/>
              <a:gd name="connsiteX23" fmla="*/ 959 w 11864166"/>
              <a:gd name="connsiteY23" fmla="*/ 143630 h 6446092"/>
              <a:gd name="connsiteX24" fmla="*/ 12246 w 11864166"/>
              <a:gd name="connsiteY24" fmla="*/ 87724 h 6446092"/>
              <a:gd name="connsiteX25" fmla="*/ 144589 w 11864166"/>
              <a:gd name="connsiteY25" fmla="*/ 1 h 6446092"/>
              <a:gd name="connsiteX26" fmla="*/ 164412 w 11864166"/>
              <a:gd name="connsiteY26" fmla="*/ 4003 h 6446092"/>
              <a:gd name="connsiteX27" fmla="*/ 5736552 w 11864166"/>
              <a:gd name="connsiteY27" fmla="*/ 4003 h 6446092"/>
              <a:gd name="connsiteX28" fmla="*/ 11700707 w 11864166"/>
              <a:gd name="connsiteY28" fmla="*/ 4003 h 644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864166" h="6446092">
                <a:moveTo>
                  <a:pt x="11720535" y="0"/>
                </a:moveTo>
                <a:lnTo>
                  <a:pt x="11740363" y="4003"/>
                </a:lnTo>
                <a:lnTo>
                  <a:pt x="11750717" y="4003"/>
                </a:lnTo>
                <a:lnTo>
                  <a:pt x="11750717" y="6094"/>
                </a:lnTo>
                <a:lnTo>
                  <a:pt x="11776442" y="11287"/>
                </a:lnTo>
                <a:cubicBezTo>
                  <a:pt x="11827993" y="33091"/>
                  <a:pt x="11864165" y="84136"/>
                  <a:pt x="11864165" y="143630"/>
                </a:cubicBezTo>
                <a:lnTo>
                  <a:pt x="11864165" y="6299672"/>
                </a:lnTo>
                <a:lnTo>
                  <a:pt x="11864166" y="6299675"/>
                </a:lnTo>
                <a:lnTo>
                  <a:pt x="11864165" y="6299679"/>
                </a:lnTo>
                <a:lnTo>
                  <a:pt x="11864165" y="6305561"/>
                </a:lnTo>
                <a:lnTo>
                  <a:pt x="11862368" y="6305561"/>
                </a:lnTo>
                <a:lnTo>
                  <a:pt x="11839636" y="6379980"/>
                </a:lnTo>
                <a:cubicBezTo>
                  <a:pt x="11824149" y="6402904"/>
                  <a:pt x="11802219" y="6421116"/>
                  <a:pt x="11776443" y="6432018"/>
                </a:cubicBezTo>
                <a:lnTo>
                  <a:pt x="11731431" y="6441106"/>
                </a:lnTo>
                <a:lnTo>
                  <a:pt x="11731431" y="6446092"/>
                </a:lnTo>
                <a:lnTo>
                  <a:pt x="5736552" y="6446092"/>
                </a:lnTo>
                <a:lnTo>
                  <a:pt x="115581" y="6446092"/>
                </a:lnTo>
                <a:lnTo>
                  <a:pt x="115581" y="6439157"/>
                </a:lnTo>
                <a:lnTo>
                  <a:pt x="87724" y="6433533"/>
                </a:lnTo>
                <a:cubicBezTo>
                  <a:pt x="61949" y="6422630"/>
                  <a:pt x="40018" y="6404418"/>
                  <a:pt x="24531" y="6381494"/>
                </a:cubicBezTo>
                <a:lnTo>
                  <a:pt x="1336" y="6305561"/>
                </a:lnTo>
                <a:lnTo>
                  <a:pt x="0" y="6305561"/>
                </a:lnTo>
                <a:lnTo>
                  <a:pt x="0" y="143630"/>
                </a:lnTo>
                <a:lnTo>
                  <a:pt x="959" y="143630"/>
                </a:lnTo>
                <a:lnTo>
                  <a:pt x="12246" y="87724"/>
                </a:lnTo>
                <a:cubicBezTo>
                  <a:pt x="34050" y="36173"/>
                  <a:pt x="85095" y="1"/>
                  <a:pt x="144589" y="1"/>
                </a:cubicBezTo>
                <a:lnTo>
                  <a:pt x="164412" y="4003"/>
                </a:lnTo>
                <a:lnTo>
                  <a:pt x="5736552" y="4003"/>
                </a:lnTo>
                <a:lnTo>
                  <a:pt x="11700707" y="4003"/>
                </a:lnTo>
                <a:close/>
              </a:path>
            </a:pathLst>
          </a:custGeom>
          <a:solidFill>
            <a:srgbClr val="EEE8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solidFill>
                <a:srgbClr val="EEE8DC"/>
              </a:solidFill>
            </a:endParaRPr>
          </a:p>
        </p:txBody>
      </p:sp>
      <p:pic>
        <p:nvPicPr>
          <p:cNvPr id="6" name="Imagen 5">
            <a:extLst>
              <a:ext uri="{FF2B5EF4-FFF2-40B4-BE49-F238E27FC236}">
                <a16:creationId xmlns:a16="http://schemas.microsoft.com/office/drawing/2014/main" id="{A60F4AAB-85B7-738B-B488-43D39850E4A1}"/>
              </a:ext>
            </a:extLst>
          </p:cNvPr>
          <p:cNvPicPr>
            <a:picLocks noChangeAspect="1"/>
          </p:cNvPicPr>
          <p:nvPr/>
        </p:nvPicPr>
        <p:blipFill>
          <a:blip r:embed="rId2"/>
          <a:stretch>
            <a:fillRect/>
          </a:stretch>
        </p:blipFill>
        <p:spPr>
          <a:xfrm>
            <a:off x="708248" y="585277"/>
            <a:ext cx="1724112" cy="833200"/>
          </a:xfrm>
          <a:prstGeom prst="rect">
            <a:avLst/>
          </a:prstGeom>
        </p:spPr>
      </p:pic>
      <p:pic>
        <p:nvPicPr>
          <p:cNvPr id="7" name="Imagen 6">
            <a:extLst>
              <a:ext uri="{FF2B5EF4-FFF2-40B4-BE49-F238E27FC236}">
                <a16:creationId xmlns:a16="http://schemas.microsoft.com/office/drawing/2014/main" id="{1F8F109A-60A8-B2C1-A4F9-01DE92023BBA}"/>
              </a:ext>
            </a:extLst>
          </p:cNvPr>
          <p:cNvPicPr>
            <a:picLocks noChangeAspect="1"/>
          </p:cNvPicPr>
          <p:nvPr/>
        </p:nvPicPr>
        <p:blipFill>
          <a:blip r:embed="rId3"/>
          <a:stretch>
            <a:fillRect/>
          </a:stretch>
        </p:blipFill>
        <p:spPr>
          <a:xfrm>
            <a:off x="4275852" y="0"/>
            <a:ext cx="3640297" cy="319178"/>
          </a:xfrm>
          <a:prstGeom prst="rect">
            <a:avLst/>
          </a:prstGeom>
        </p:spPr>
      </p:pic>
      <p:pic>
        <p:nvPicPr>
          <p:cNvPr id="13" name="Imagen 12">
            <a:extLst>
              <a:ext uri="{FF2B5EF4-FFF2-40B4-BE49-F238E27FC236}">
                <a16:creationId xmlns:a16="http://schemas.microsoft.com/office/drawing/2014/main" id="{938A9D5D-C140-54EF-418D-ED280B0178DB}"/>
              </a:ext>
            </a:extLst>
          </p:cNvPr>
          <p:cNvPicPr>
            <a:picLocks noChangeAspect="1"/>
          </p:cNvPicPr>
          <p:nvPr/>
        </p:nvPicPr>
        <p:blipFill>
          <a:blip r:embed="rId4"/>
          <a:stretch>
            <a:fillRect/>
          </a:stretch>
        </p:blipFill>
        <p:spPr>
          <a:xfrm>
            <a:off x="6590088" y="3941406"/>
            <a:ext cx="5549360" cy="2823358"/>
          </a:xfrm>
          <a:prstGeom prst="rect">
            <a:avLst/>
          </a:prstGeom>
        </p:spPr>
      </p:pic>
      <p:sp>
        <p:nvSpPr>
          <p:cNvPr id="15" name="CuadroTexto 14">
            <a:extLst>
              <a:ext uri="{FF2B5EF4-FFF2-40B4-BE49-F238E27FC236}">
                <a16:creationId xmlns:a16="http://schemas.microsoft.com/office/drawing/2014/main" id="{72BB456F-13D5-89A8-283B-E92AB62A889F}"/>
              </a:ext>
            </a:extLst>
          </p:cNvPr>
          <p:cNvSpPr txBox="1"/>
          <p:nvPr/>
        </p:nvSpPr>
        <p:spPr>
          <a:xfrm>
            <a:off x="584031" y="1655163"/>
            <a:ext cx="9184593" cy="699038"/>
          </a:xfrm>
          <a:prstGeom prst="rect">
            <a:avLst/>
          </a:prstGeom>
          <a:noFill/>
        </p:spPr>
        <p:txBody>
          <a:bodyPr wrap="square">
            <a:spAutoFit/>
          </a:bodyPr>
          <a:lstStyle/>
          <a:p>
            <a:pPr>
              <a:lnSpc>
                <a:spcPts val="4900"/>
              </a:lnSpc>
            </a:pPr>
            <a:r>
              <a:rPr lang="es-CL" sz="4000" b="1" dirty="0">
                <a:solidFill>
                  <a:srgbClr val="58B361"/>
                </a:solidFill>
              </a:rPr>
              <a:t>Factores Críticos de Decisión (FCD)</a:t>
            </a:r>
          </a:p>
        </p:txBody>
      </p:sp>
      <p:sp>
        <p:nvSpPr>
          <p:cNvPr id="16" name="CuadroTexto 15">
            <a:extLst>
              <a:ext uri="{FF2B5EF4-FFF2-40B4-BE49-F238E27FC236}">
                <a16:creationId xmlns:a16="http://schemas.microsoft.com/office/drawing/2014/main" id="{B1D12F7F-A85C-E7EC-11EB-F2974B779A05}"/>
              </a:ext>
            </a:extLst>
          </p:cNvPr>
          <p:cNvSpPr txBox="1"/>
          <p:nvPr/>
        </p:nvSpPr>
        <p:spPr>
          <a:xfrm>
            <a:off x="301254" y="2447437"/>
            <a:ext cx="5867726" cy="2308324"/>
          </a:xfrm>
          <a:prstGeom prst="rect">
            <a:avLst/>
          </a:prstGeom>
          <a:noFill/>
        </p:spPr>
        <p:txBody>
          <a:bodyPr wrap="square">
            <a:spAutoFit/>
          </a:bodyPr>
          <a:lstStyle/>
          <a:p>
            <a:pPr marL="285750" indent="-285750">
              <a:buFont typeface="Wingdings" panose="05000000000000000000" pitchFamily="2" charset="2"/>
              <a:buChar char="ü"/>
            </a:pPr>
            <a:r>
              <a:rPr lang="es-CL" b="1" dirty="0">
                <a:solidFill>
                  <a:srgbClr val="002060"/>
                </a:solidFill>
              </a:rPr>
              <a:t>FCD 1: Abastecimiento de Condiciones de Habitabilidad</a:t>
            </a:r>
          </a:p>
          <a:p>
            <a:r>
              <a:rPr lang="es-CL" dirty="0">
                <a:solidFill>
                  <a:srgbClr val="002060"/>
                </a:solidFill>
              </a:rPr>
              <a:t>     para el mejoramiento de la calidad de vida de la familias.</a:t>
            </a:r>
          </a:p>
          <a:p>
            <a:endParaRPr lang="es-CL" dirty="0">
              <a:solidFill>
                <a:srgbClr val="002060"/>
              </a:solidFill>
            </a:endParaRPr>
          </a:p>
          <a:p>
            <a:pPr marL="285750" indent="-285750">
              <a:buFont typeface="Wingdings" panose="05000000000000000000" pitchFamily="2" charset="2"/>
              <a:buChar char="ü"/>
            </a:pPr>
            <a:r>
              <a:rPr lang="es-CL" b="1" dirty="0">
                <a:solidFill>
                  <a:srgbClr val="002060"/>
                </a:solidFill>
              </a:rPr>
              <a:t>FCD 2: Integración Socioespacial </a:t>
            </a:r>
            <a:r>
              <a:rPr lang="es-CL" dirty="0">
                <a:solidFill>
                  <a:srgbClr val="002060"/>
                </a:solidFill>
              </a:rPr>
              <a:t>de las edificaciones con su entorno urbano y la estructura social de sus habitantes.</a:t>
            </a:r>
          </a:p>
          <a:p>
            <a:endParaRPr lang="es-CL" dirty="0">
              <a:solidFill>
                <a:srgbClr val="002060"/>
              </a:solidFill>
            </a:endParaRPr>
          </a:p>
          <a:p>
            <a:endParaRPr lang="es-CL" dirty="0">
              <a:solidFill>
                <a:srgbClr val="002060"/>
              </a:solidFill>
            </a:endParaRPr>
          </a:p>
        </p:txBody>
      </p:sp>
    </p:spTree>
    <p:extLst>
      <p:ext uri="{BB962C8B-B14F-4D97-AF65-F5344CB8AC3E}">
        <p14:creationId xmlns:p14="http://schemas.microsoft.com/office/powerpoint/2010/main" val="35587003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577CB9-1101-031D-9D8E-AA440530F996}"/>
            </a:ext>
          </a:extLst>
        </p:cNvPr>
        <p:cNvGrpSpPr/>
        <p:nvPr/>
      </p:nvGrpSpPr>
      <p:grpSpPr>
        <a:xfrm>
          <a:off x="0" y="0"/>
          <a:ext cx="0" cy="0"/>
          <a:chOff x="0" y="0"/>
          <a:chExt cx="0" cy="0"/>
        </a:xfrm>
      </p:grpSpPr>
      <p:sp>
        <p:nvSpPr>
          <p:cNvPr id="7" name="Forma libre 6">
            <a:extLst>
              <a:ext uri="{FF2B5EF4-FFF2-40B4-BE49-F238E27FC236}">
                <a16:creationId xmlns:a16="http://schemas.microsoft.com/office/drawing/2014/main" id="{5E31F42B-43E7-FBC9-EA7B-E26A189C0F53}"/>
              </a:ext>
            </a:extLst>
          </p:cNvPr>
          <p:cNvSpPr/>
          <p:nvPr/>
        </p:nvSpPr>
        <p:spPr>
          <a:xfrm>
            <a:off x="163917" y="205954"/>
            <a:ext cx="11864166" cy="6446092"/>
          </a:xfrm>
          <a:custGeom>
            <a:avLst/>
            <a:gdLst>
              <a:gd name="connsiteX0" fmla="*/ 11720535 w 11864166"/>
              <a:gd name="connsiteY0" fmla="*/ 0 h 6446092"/>
              <a:gd name="connsiteX1" fmla="*/ 11740363 w 11864166"/>
              <a:gd name="connsiteY1" fmla="*/ 4003 h 6446092"/>
              <a:gd name="connsiteX2" fmla="*/ 11750717 w 11864166"/>
              <a:gd name="connsiteY2" fmla="*/ 4003 h 6446092"/>
              <a:gd name="connsiteX3" fmla="*/ 11750717 w 11864166"/>
              <a:gd name="connsiteY3" fmla="*/ 6094 h 6446092"/>
              <a:gd name="connsiteX4" fmla="*/ 11776442 w 11864166"/>
              <a:gd name="connsiteY4" fmla="*/ 11287 h 6446092"/>
              <a:gd name="connsiteX5" fmla="*/ 11864165 w 11864166"/>
              <a:gd name="connsiteY5" fmla="*/ 143630 h 6446092"/>
              <a:gd name="connsiteX6" fmla="*/ 11864165 w 11864166"/>
              <a:gd name="connsiteY6" fmla="*/ 6299672 h 6446092"/>
              <a:gd name="connsiteX7" fmla="*/ 11864166 w 11864166"/>
              <a:gd name="connsiteY7" fmla="*/ 6299675 h 6446092"/>
              <a:gd name="connsiteX8" fmla="*/ 11864165 w 11864166"/>
              <a:gd name="connsiteY8" fmla="*/ 6299679 h 6446092"/>
              <a:gd name="connsiteX9" fmla="*/ 11864165 w 11864166"/>
              <a:gd name="connsiteY9" fmla="*/ 6305561 h 6446092"/>
              <a:gd name="connsiteX10" fmla="*/ 11862368 w 11864166"/>
              <a:gd name="connsiteY10" fmla="*/ 6305561 h 6446092"/>
              <a:gd name="connsiteX11" fmla="*/ 11839636 w 11864166"/>
              <a:gd name="connsiteY11" fmla="*/ 6379980 h 6446092"/>
              <a:gd name="connsiteX12" fmla="*/ 11776443 w 11864166"/>
              <a:gd name="connsiteY12" fmla="*/ 6432018 h 6446092"/>
              <a:gd name="connsiteX13" fmla="*/ 11731431 w 11864166"/>
              <a:gd name="connsiteY13" fmla="*/ 6441106 h 6446092"/>
              <a:gd name="connsiteX14" fmla="*/ 11731431 w 11864166"/>
              <a:gd name="connsiteY14" fmla="*/ 6446092 h 6446092"/>
              <a:gd name="connsiteX15" fmla="*/ 5736552 w 11864166"/>
              <a:gd name="connsiteY15" fmla="*/ 6446092 h 6446092"/>
              <a:gd name="connsiteX16" fmla="*/ 115581 w 11864166"/>
              <a:gd name="connsiteY16" fmla="*/ 6446092 h 6446092"/>
              <a:gd name="connsiteX17" fmla="*/ 115581 w 11864166"/>
              <a:gd name="connsiteY17" fmla="*/ 6439157 h 6446092"/>
              <a:gd name="connsiteX18" fmla="*/ 87724 w 11864166"/>
              <a:gd name="connsiteY18" fmla="*/ 6433533 h 6446092"/>
              <a:gd name="connsiteX19" fmla="*/ 24531 w 11864166"/>
              <a:gd name="connsiteY19" fmla="*/ 6381494 h 6446092"/>
              <a:gd name="connsiteX20" fmla="*/ 1336 w 11864166"/>
              <a:gd name="connsiteY20" fmla="*/ 6305561 h 6446092"/>
              <a:gd name="connsiteX21" fmla="*/ 0 w 11864166"/>
              <a:gd name="connsiteY21" fmla="*/ 6305561 h 6446092"/>
              <a:gd name="connsiteX22" fmla="*/ 0 w 11864166"/>
              <a:gd name="connsiteY22" fmla="*/ 143630 h 6446092"/>
              <a:gd name="connsiteX23" fmla="*/ 959 w 11864166"/>
              <a:gd name="connsiteY23" fmla="*/ 143630 h 6446092"/>
              <a:gd name="connsiteX24" fmla="*/ 12246 w 11864166"/>
              <a:gd name="connsiteY24" fmla="*/ 87724 h 6446092"/>
              <a:gd name="connsiteX25" fmla="*/ 144589 w 11864166"/>
              <a:gd name="connsiteY25" fmla="*/ 1 h 6446092"/>
              <a:gd name="connsiteX26" fmla="*/ 164412 w 11864166"/>
              <a:gd name="connsiteY26" fmla="*/ 4003 h 6446092"/>
              <a:gd name="connsiteX27" fmla="*/ 5736552 w 11864166"/>
              <a:gd name="connsiteY27" fmla="*/ 4003 h 6446092"/>
              <a:gd name="connsiteX28" fmla="*/ 11700707 w 11864166"/>
              <a:gd name="connsiteY28" fmla="*/ 4003 h 644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864166" h="6446092">
                <a:moveTo>
                  <a:pt x="11720535" y="0"/>
                </a:moveTo>
                <a:lnTo>
                  <a:pt x="11740363" y="4003"/>
                </a:lnTo>
                <a:lnTo>
                  <a:pt x="11750717" y="4003"/>
                </a:lnTo>
                <a:lnTo>
                  <a:pt x="11750717" y="6094"/>
                </a:lnTo>
                <a:lnTo>
                  <a:pt x="11776442" y="11287"/>
                </a:lnTo>
                <a:cubicBezTo>
                  <a:pt x="11827993" y="33091"/>
                  <a:pt x="11864165" y="84136"/>
                  <a:pt x="11864165" y="143630"/>
                </a:cubicBezTo>
                <a:lnTo>
                  <a:pt x="11864165" y="6299672"/>
                </a:lnTo>
                <a:lnTo>
                  <a:pt x="11864166" y="6299675"/>
                </a:lnTo>
                <a:lnTo>
                  <a:pt x="11864165" y="6299679"/>
                </a:lnTo>
                <a:lnTo>
                  <a:pt x="11864165" y="6305561"/>
                </a:lnTo>
                <a:lnTo>
                  <a:pt x="11862368" y="6305561"/>
                </a:lnTo>
                <a:lnTo>
                  <a:pt x="11839636" y="6379980"/>
                </a:lnTo>
                <a:cubicBezTo>
                  <a:pt x="11824149" y="6402904"/>
                  <a:pt x="11802219" y="6421116"/>
                  <a:pt x="11776443" y="6432018"/>
                </a:cubicBezTo>
                <a:lnTo>
                  <a:pt x="11731431" y="6441106"/>
                </a:lnTo>
                <a:lnTo>
                  <a:pt x="11731431" y="6446092"/>
                </a:lnTo>
                <a:lnTo>
                  <a:pt x="5736552" y="6446092"/>
                </a:lnTo>
                <a:lnTo>
                  <a:pt x="115581" y="6446092"/>
                </a:lnTo>
                <a:lnTo>
                  <a:pt x="115581" y="6439157"/>
                </a:lnTo>
                <a:lnTo>
                  <a:pt x="87724" y="6433533"/>
                </a:lnTo>
                <a:cubicBezTo>
                  <a:pt x="61949" y="6422630"/>
                  <a:pt x="40018" y="6404418"/>
                  <a:pt x="24531" y="6381494"/>
                </a:cubicBezTo>
                <a:lnTo>
                  <a:pt x="1336" y="6305561"/>
                </a:lnTo>
                <a:lnTo>
                  <a:pt x="0" y="6305561"/>
                </a:lnTo>
                <a:lnTo>
                  <a:pt x="0" y="143630"/>
                </a:lnTo>
                <a:lnTo>
                  <a:pt x="959" y="143630"/>
                </a:lnTo>
                <a:lnTo>
                  <a:pt x="12246" y="87724"/>
                </a:lnTo>
                <a:cubicBezTo>
                  <a:pt x="34050" y="36173"/>
                  <a:pt x="85095" y="1"/>
                  <a:pt x="144589" y="1"/>
                </a:cubicBezTo>
                <a:lnTo>
                  <a:pt x="164412" y="4003"/>
                </a:lnTo>
                <a:lnTo>
                  <a:pt x="5736552" y="4003"/>
                </a:lnTo>
                <a:lnTo>
                  <a:pt x="11700707" y="4003"/>
                </a:lnTo>
                <a:close/>
              </a:path>
            </a:pathLst>
          </a:custGeom>
          <a:solidFill>
            <a:srgbClr val="EEE8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solidFill>
                <a:srgbClr val="EEE8DC"/>
              </a:solidFill>
            </a:endParaRPr>
          </a:p>
        </p:txBody>
      </p:sp>
      <p:sp>
        <p:nvSpPr>
          <p:cNvPr id="6" name="CuadroTexto 5">
            <a:extLst>
              <a:ext uri="{FF2B5EF4-FFF2-40B4-BE49-F238E27FC236}">
                <a16:creationId xmlns:a16="http://schemas.microsoft.com/office/drawing/2014/main" id="{61C1C0FC-3435-3A71-271C-D1956DDCE430}"/>
              </a:ext>
            </a:extLst>
          </p:cNvPr>
          <p:cNvSpPr txBox="1"/>
          <p:nvPr/>
        </p:nvSpPr>
        <p:spPr>
          <a:xfrm>
            <a:off x="3573887" y="748776"/>
            <a:ext cx="8377707" cy="1754326"/>
          </a:xfrm>
          <a:prstGeom prst="rect">
            <a:avLst/>
          </a:prstGeom>
          <a:noFill/>
        </p:spPr>
        <p:txBody>
          <a:bodyPr wrap="square">
            <a:spAutoFit/>
          </a:bodyPr>
          <a:lstStyle/>
          <a:p>
            <a:r>
              <a:rPr lang="es-ES" dirty="0">
                <a:solidFill>
                  <a:srgbClr val="002060"/>
                </a:solidFill>
              </a:rPr>
              <a:t>La Habilitación Normativa de Terreno responde a un predio específico </a:t>
            </a:r>
            <a:r>
              <a:rPr lang="es-ES" b="1" dirty="0">
                <a:solidFill>
                  <a:srgbClr val="002060"/>
                </a:solidFill>
              </a:rPr>
              <a:t>localizado en Camino Interior N°1 de la localidad de Los Niches</a:t>
            </a:r>
            <a:r>
              <a:rPr lang="es-CL" b="1" dirty="0">
                <a:solidFill>
                  <a:srgbClr val="002060"/>
                </a:solidFill>
              </a:rPr>
              <a:t>, comuna de Curicó </a:t>
            </a:r>
            <a:r>
              <a:rPr lang="es-CL" dirty="0">
                <a:solidFill>
                  <a:srgbClr val="002060"/>
                </a:solidFill>
              </a:rPr>
              <a:t>y al proyecto arquitectónico que da forma </a:t>
            </a:r>
            <a:r>
              <a:rPr lang="es-ES" dirty="0">
                <a:solidFill>
                  <a:srgbClr val="002060"/>
                </a:solidFill>
              </a:rPr>
              <a:t>al conjunto habitacional diseñado en específico para este predio y sus características específicas, limitando la posibilidad de identificar otras opciones de desarrollo, lo cual justifica la consideración de </a:t>
            </a:r>
            <a:r>
              <a:rPr lang="es-ES" b="1" dirty="0">
                <a:solidFill>
                  <a:srgbClr val="002060"/>
                </a:solidFill>
              </a:rPr>
              <a:t>una única Opción de Desarrollo.</a:t>
            </a:r>
            <a:endParaRPr lang="es-CL" dirty="0">
              <a:solidFill>
                <a:srgbClr val="002060"/>
              </a:solidFill>
            </a:endParaRPr>
          </a:p>
        </p:txBody>
      </p:sp>
      <p:sp>
        <p:nvSpPr>
          <p:cNvPr id="2" name="CuadroTexto 1">
            <a:extLst>
              <a:ext uri="{FF2B5EF4-FFF2-40B4-BE49-F238E27FC236}">
                <a16:creationId xmlns:a16="http://schemas.microsoft.com/office/drawing/2014/main" id="{2B531FD3-BE84-AC91-8911-410A4573D374}"/>
              </a:ext>
            </a:extLst>
          </p:cNvPr>
          <p:cNvSpPr txBox="1"/>
          <p:nvPr/>
        </p:nvSpPr>
        <p:spPr>
          <a:xfrm>
            <a:off x="395909" y="2658279"/>
            <a:ext cx="3068509" cy="1938992"/>
          </a:xfrm>
          <a:prstGeom prst="rect">
            <a:avLst/>
          </a:prstGeom>
          <a:noFill/>
        </p:spPr>
        <p:txBody>
          <a:bodyPr wrap="square">
            <a:spAutoFit/>
          </a:bodyPr>
          <a:lstStyle/>
          <a:p>
            <a:r>
              <a:rPr lang="es-CL" sz="4000" b="1" dirty="0">
                <a:solidFill>
                  <a:srgbClr val="58B361"/>
                </a:solidFill>
              </a:rPr>
              <a:t>Evaluación de Opción de Desarrollo </a:t>
            </a:r>
          </a:p>
        </p:txBody>
      </p:sp>
      <p:pic>
        <p:nvPicPr>
          <p:cNvPr id="8" name="Imagen 7">
            <a:extLst>
              <a:ext uri="{FF2B5EF4-FFF2-40B4-BE49-F238E27FC236}">
                <a16:creationId xmlns:a16="http://schemas.microsoft.com/office/drawing/2014/main" id="{7F8FFB7A-CA23-3FF9-F886-7DE1ED0915A2}"/>
              </a:ext>
            </a:extLst>
          </p:cNvPr>
          <p:cNvPicPr>
            <a:picLocks noChangeAspect="1"/>
          </p:cNvPicPr>
          <p:nvPr/>
        </p:nvPicPr>
        <p:blipFill>
          <a:blip r:embed="rId2"/>
          <a:stretch>
            <a:fillRect/>
          </a:stretch>
        </p:blipFill>
        <p:spPr>
          <a:xfrm>
            <a:off x="708248" y="585277"/>
            <a:ext cx="1724112" cy="833200"/>
          </a:xfrm>
          <a:prstGeom prst="rect">
            <a:avLst/>
          </a:prstGeom>
        </p:spPr>
      </p:pic>
      <p:pic>
        <p:nvPicPr>
          <p:cNvPr id="10" name="Imagen 9">
            <a:extLst>
              <a:ext uri="{FF2B5EF4-FFF2-40B4-BE49-F238E27FC236}">
                <a16:creationId xmlns:a16="http://schemas.microsoft.com/office/drawing/2014/main" id="{3163F7EF-1D64-A336-D371-978C14976A3D}"/>
              </a:ext>
            </a:extLst>
          </p:cNvPr>
          <p:cNvPicPr>
            <a:picLocks noChangeAspect="1"/>
          </p:cNvPicPr>
          <p:nvPr/>
        </p:nvPicPr>
        <p:blipFill>
          <a:blip r:embed="rId3"/>
          <a:stretch>
            <a:fillRect/>
          </a:stretch>
        </p:blipFill>
        <p:spPr>
          <a:xfrm>
            <a:off x="4275852" y="0"/>
            <a:ext cx="3640297" cy="319178"/>
          </a:xfrm>
          <a:prstGeom prst="rect">
            <a:avLst/>
          </a:prstGeom>
        </p:spPr>
      </p:pic>
      <p:pic>
        <p:nvPicPr>
          <p:cNvPr id="5" name="Imagen 4">
            <a:extLst>
              <a:ext uri="{FF2B5EF4-FFF2-40B4-BE49-F238E27FC236}">
                <a16:creationId xmlns:a16="http://schemas.microsoft.com/office/drawing/2014/main" id="{B7FEA786-49C7-B3B3-EA61-A4BE8338304C}"/>
              </a:ext>
            </a:extLst>
          </p:cNvPr>
          <p:cNvPicPr>
            <a:picLocks noChangeAspect="1"/>
          </p:cNvPicPr>
          <p:nvPr/>
        </p:nvPicPr>
        <p:blipFill>
          <a:blip r:embed="rId4"/>
          <a:srcRect l="16963" t="8533" r="8259" b="3944"/>
          <a:stretch>
            <a:fillRect/>
          </a:stretch>
        </p:blipFill>
        <p:spPr>
          <a:xfrm>
            <a:off x="5604962" y="2503102"/>
            <a:ext cx="5859887" cy="4057997"/>
          </a:xfrm>
          <a:prstGeom prst="rect">
            <a:avLst/>
          </a:prstGeom>
        </p:spPr>
      </p:pic>
      <p:cxnSp>
        <p:nvCxnSpPr>
          <p:cNvPr id="9" name="Conector recto 8">
            <a:extLst>
              <a:ext uri="{FF2B5EF4-FFF2-40B4-BE49-F238E27FC236}">
                <a16:creationId xmlns:a16="http://schemas.microsoft.com/office/drawing/2014/main" id="{0CC4A455-3964-1597-0B0B-9F4FF61C6C02}"/>
              </a:ext>
            </a:extLst>
          </p:cNvPr>
          <p:cNvCxnSpPr>
            <a:cxnSpLocks/>
          </p:cNvCxnSpPr>
          <p:nvPr/>
        </p:nvCxnSpPr>
        <p:spPr>
          <a:xfrm>
            <a:off x="11708221" y="2503102"/>
            <a:ext cx="0" cy="4134463"/>
          </a:xfrm>
          <a:prstGeom prst="line">
            <a:avLst/>
          </a:prstGeom>
          <a:ln w="19050"/>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41587210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FE8F8F-6BF5-6C85-1A89-680E7D407CC6}"/>
            </a:ext>
          </a:extLst>
        </p:cNvPr>
        <p:cNvGrpSpPr/>
        <p:nvPr/>
      </p:nvGrpSpPr>
      <p:grpSpPr>
        <a:xfrm>
          <a:off x="0" y="0"/>
          <a:ext cx="0" cy="0"/>
          <a:chOff x="0" y="0"/>
          <a:chExt cx="0" cy="0"/>
        </a:xfrm>
      </p:grpSpPr>
      <p:sp>
        <p:nvSpPr>
          <p:cNvPr id="6" name="Forma libre 5">
            <a:extLst>
              <a:ext uri="{FF2B5EF4-FFF2-40B4-BE49-F238E27FC236}">
                <a16:creationId xmlns:a16="http://schemas.microsoft.com/office/drawing/2014/main" id="{56490B95-B050-2F45-DF48-33D93B2FE73A}"/>
              </a:ext>
            </a:extLst>
          </p:cNvPr>
          <p:cNvSpPr/>
          <p:nvPr/>
        </p:nvSpPr>
        <p:spPr>
          <a:xfrm>
            <a:off x="163917" y="159589"/>
            <a:ext cx="11864166" cy="6446092"/>
          </a:xfrm>
          <a:custGeom>
            <a:avLst/>
            <a:gdLst>
              <a:gd name="connsiteX0" fmla="*/ 11720535 w 11864166"/>
              <a:gd name="connsiteY0" fmla="*/ 0 h 6446092"/>
              <a:gd name="connsiteX1" fmla="*/ 11740363 w 11864166"/>
              <a:gd name="connsiteY1" fmla="*/ 4003 h 6446092"/>
              <a:gd name="connsiteX2" fmla="*/ 11750717 w 11864166"/>
              <a:gd name="connsiteY2" fmla="*/ 4003 h 6446092"/>
              <a:gd name="connsiteX3" fmla="*/ 11750717 w 11864166"/>
              <a:gd name="connsiteY3" fmla="*/ 6094 h 6446092"/>
              <a:gd name="connsiteX4" fmla="*/ 11776442 w 11864166"/>
              <a:gd name="connsiteY4" fmla="*/ 11287 h 6446092"/>
              <a:gd name="connsiteX5" fmla="*/ 11864165 w 11864166"/>
              <a:gd name="connsiteY5" fmla="*/ 143630 h 6446092"/>
              <a:gd name="connsiteX6" fmla="*/ 11864165 w 11864166"/>
              <a:gd name="connsiteY6" fmla="*/ 6299672 h 6446092"/>
              <a:gd name="connsiteX7" fmla="*/ 11864166 w 11864166"/>
              <a:gd name="connsiteY7" fmla="*/ 6299675 h 6446092"/>
              <a:gd name="connsiteX8" fmla="*/ 11864165 w 11864166"/>
              <a:gd name="connsiteY8" fmla="*/ 6299679 h 6446092"/>
              <a:gd name="connsiteX9" fmla="*/ 11864165 w 11864166"/>
              <a:gd name="connsiteY9" fmla="*/ 6305561 h 6446092"/>
              <a:gd name="connsiteX10" fmla="*/ 11862368 w 11864166"/>
              <a:gd name="connsiteY10" fmla="*/ 6305561 h 6446092"/>
              <a:gd name="connsiteX11" fmla="*/ 11839636 w 11864166"/>
              <a:gd name="connsiteY11" fmla="*/ 6379980 h 6446092"/>
              <a:gd name="connsiteX12" fmla="*/ 11776443 w 11864166"/>
              <a:gd name="connsiteY12" fmla="*/ 6432018 h 6446092"/>
              <a:gd name="connsiteX13" fmla="*/ 11731431 w 11864166"/>
              <a:gd name="connsiteY13" fmla="*/ 6441106 h 6446092"/>
              <a:gd name="connsiteX14" fmla="*/ 11731431 w 11864166"/>
              <a:gd name="connsiteY14" fmla="*/ 6446092 h 6446092"/>
              <a:gd name="connsiteX15" fmla="*/ 5736552 w 11864166"/>
              <a:gd name="connsiteY15" fmla="*/ 6446092 h 6446092"/>
              <a:gd name="connsiteX16" fmla="*/ 115581 w 11864166"/>
              <a:gd name="connsiteY16" fmla="*/ 6446092 h 6446092"/>
              <a:gd name="connsiteX17" fmla="*/ 115581 w 11864166"/>
              <a:gd name="connsiteY17" fmla="*/ 6439157 h 6446092"/>
              <a:gd name="connsiteX18" fmla="*/ 87724 w 11864166"/>
              <a:gd name="connsiteY18" fmla="*/ 6433533 h 6446092"/>
              <a:gd name="connsiteX19" fmla="*/ 24531 w 11864166"/>
              <a:gd name="connsiteY19" fmla="*/ 6381494 h 6446092"/>
              <a:gd name="connsiteX20" fmla="*/ 1336 w 11864166"/>
              <a:gd name="connsiteY20" fmla="*/ 6305561 h 6446092"/>
              <a:gd name="connsiteX21" fmla="*/ 0 w 11864166"/>
              <a:gd name="connsiteY21" fmla="*/ 6305561 h 6446092"/>
              <a:gd name="connsiteX22" fmla="*/ 0 w 11864166"/>
              <a:gd name="connsiteY22" fmla="*/ 143630 h 6446092"/>
              <a:gd name="connsiteX23" fmla="*/ 959 w 11864166"/>
              <a:gd name="connsiteY23" fmla="*/ 143630 h 6446092"/>
              <a:gd name="connsiteX24" fmla="*/ 12246 w 11864166"/>
              <a:gd name="connsiteY24" fmla="*/ 87724 h 6446092"/>
              <a:gd name="connsiteX25" fmla="*/ 144589 w 11864166"/>
              <a:gd name="connsiteY25" fmla="*/ 1 h 6446092"/>
              <a:gd name="connsiteX26" fmla="*/ 164412 w 11864166"/>
              <a:gd name="connsiteY26" fmla="*/ 4003 h 6446092"/>
              <a:gd name="connsiteX27" fmla="*/ 5736552 w 11864166"/>
              <a:gd name="connsiteY27" fmla="*/ 4003 h 6446092"/>
              <a:gd name="connsiteX28" fmla="*/ 11700707 w 11864166"/>
              <a:gd name="connsiteY28" fmla="*/ 4003 h 644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864166" h="6446092">
                <a:moveTo>
                  <a:pt x="11720535" y="0"/>
                </a:moveTo>
                <a:lnTo>
                  <a:pt x="11740363" y="4003"/>
                </a:lnTo>
                <a:lnTo>
                  <a:pt x="11750717" y="4003"/>
                </a:lnTo>
                <a:lnTo>
                  <a:pt x="11750717" y="6094"/>
                </a:lnTo>
                <a:lnTo>
                  <a:pt x="11776442" y="11287"/>
                </a:lnTo>
                <a:cubicBezTo>
                  <a:pt x="11827993" y="33091"/>
                  <a:pt x="11864165" y="84136"/>
                  <a:pt x="11864165" y="143630"/>
                </a:cubicBezTo>
                <a:lnTo>
                  <a:pt x="11864165" y="6299672"/>
                </a:lnTo>
                <a:lnTo>
                  <a:pt x="11864166" y="6299675"/>
                </a:lnTo>
                <a:lnTo>
                  <a:pt x="11864165" y="6299679"/>
                </a:lnTo>
                <a:lnTo>
                  <a:pt x="11864165" y="6305561"/>
                </a:lnTo>
                <a:lnTo>
                  <a:pt x="11862368" y="6305561"/>
                </a:lnTo>
                <a:lnTo>
                  <a:pt x="11839636" y="6379980"/>
                </a:lnTo>
                <a:cubicBezTo>
                  <a:pt x="11824149" y="6402904"/>
                  <a:pt x="11802219" y="6421116"/>
                  <a:pt x="11776443" y="6432018"/>
                </a:cubicBezTo>
                <a:lnTo>
                  <a:pt x="11731431" y="6441106"/>
                </a:lnTo>
                <a:lnTo>
                  <a:pt x="11731431" y="6446092"/>
                </a:lnTo>
                <a:lnTo>
                  <a:pt x="5736552" y="6446092"/>
                </a:lnTo>
                <a:lnTo>
                  <a:pt x="115581" y="6446092"/>
                </a:lnTo>
                <a:lnTo>
                  <a:pt x="115581" y="6439157"/>
                </a:lnTo>
                <a:lnTo>
                  <a:pt x="87724" y="6433533"/>
                </a:lnTo>
                <a:cubicBezTo>
                  <a:pt x="61949" y="6422630"/>
                  <a:pt x="40018" y="6404418"/>
                  <a:pt x="24531" y="6381494"/>
                </a:cubicBezTo>
                <a:lnTo>
                  <a:pt x="1336" y="6305561"/>
                </a:lnTo>
                <a:lnTo>
                  <a:pt x="0" y="6305561"/>
                </a:lnTo>
                <a:lnTo>
                  <a:pt x="0" y="143630"/>
                </a:lnTo>
                <a:lnTo>
                  <a:pt x="959" y="143630"/>
                </a:lnTo>
                <a:lnTo>
                  <a:pt x="12246" y="87724"/>
                </a:lnTo>
                <a:cubicBezTo>
                  <a:pt x="34050" y="36173"/>
                  <a:pt x="85095" y="1"/>
                  <a:pt x="144589" y="1"/>
                </a:cubicBezTo>
                <a:lnTo>
                  <a:pt x="164412" y="4003"/>
                </a:lnTo>
                <a:lnTo>
                  <a:pt x="5736552" y="4003"/>
                </a:lnTo>
                <a:lnTo>
                  <a:pt x="11700707" y="4003"/>
                </a:lnTo>
                <a:close/>
              </a:path>
            </a:pathLst>
          </a:custGeom>
          <a:solidFill>
            <a:srgbClr val="EEE8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solidFill>
                <a:srgbClr val="EEE8DC"/>
              </a:solidFill>
            </a:endParaRPr>
          </a:p>
        </p:txBody>
      </p:sp>
      <p:sp>
        <p:nvSpPr>
          <p:cNvPr id="4" name="CuadroTexto 3">
            <a:extLst>
              <a:ext uri="{FF2B5EF4-FFF2-40B4-BE49-F238E27FC236}">
                <a16:creationId xmlns:a16="http://schemas.microsoft.com/office/drawing/2014/main" id="{0F8092CB-DE78-1908-824E-0D1725A853CD}"/>
              </a:ext>
            </a:extLst>
          </p:cNvPr>
          <p:cNvSpPr txBox="1"/>
          <p:nvPr/>
        </p:nvSpPr>
        <p:spPr>
          <a:xfrm>
            <a:off x="2054772" y="3328934"/>
            <a:ext cx="7945820" cy="1938992"/>
          </a:xfrm>
          <a:prstGeom prst="rect">
            <a:avLst/>
          </a:prstGeom>
          <a:noFill/>
        </p:spPr>
        <p:txBody>
          <a:bodyPr wrap="square">
            <a:spAutoFit/>
          </a:bodyPr>
          <a:lstStyle/>
          <a:p>
            <a:pPr algn="just"/>
            <a:endParaRPr lang="es-CL" dirty="0">
              <a:solidFill>
                <a:srgbClr val="002060"/>
              </a:solidFill>
            </a:endParaRPr>
          </a:p>
          <a:p>
            <a:pPr marL="285750" indent="-285750" algn="just">
              <a:buFont typeface="Wingdings" panose="05000000000000000000" pitchFamily="2" charset="2"/>
              <a:buChar char="ü"/>
            </a:pPr>
            <a:r>
              <a:rPr lang="es-CL" dirty="0">
                <a:solidFill>
                  <a:srgbClr val="002060"/>
                </a:solidFill>
              </a:rPr>
              <a:t>Se solicita </a:t>
            </a:r>
            <a:r>
              <a:rPr lang="es-CL" sz="2400" dirty="0">
                <a:solidFill>
                  <a:srgbClr val="19388D"/>
                </a:solidFill>
                <a:latin typeface="Calibri" panose="020F0502020204030204" pitchFamily="34" charset="0"/>
                <a:ea typeface="Calibri" panose="020F0502020204030204" pitchFamily="34" charset="0"/>
                <a:cs typeface="Times New Roman" panose="02020603050405020304" pitchFamily="18" charset="0"/>
              </a:rPr>
              <a:t>aporte desde su Servicio a través de las políticas o iniciativas que se relacionen con este proyecto, </a:t>
            </a:r>
            <a:r>
              <a:rPr lang="es-CL" dirty="0">
                <a:latin typeface="Calibri" panose="020F0502020204030204" pitchFamily="34" charset="0"/>
                <a:ea typeface="Calibri" panose="020F0502020204030204" pitchFamily="34" charset="0"/>
                <a:cs typeface="Times New Roman" panose="02020603050405020304" pitchFamily="18" charset="0"/>
              </a:rPr>
              <a:t>las cuales se incorporan al proceso de Evaluación Ambienta estratégica para el HNT Villa Los Cisnes de la localidad de Los Niches.</a:t>
            </a:r>
            <a:endParaRPr lang="es-CL" dirty="0">
              <a:solidFill>
                <a:srgbClr val="002060"/>
              </a:solidFill>
            </a:endParaRPr>
          </a:p>
          <a:p>
            <a:pPr algn="just"/>
            <a:endParaRPr lang="es-CL" dirty="0">
              <a:solidFill>
                <a:srgbClr val="002060"/>
              </a:solidFill>
            </a:endParaRPr>
          </a:p>
        </p:txBody>
      </p:sp>
      <p:sp>
        <p:nvSpPr>
          <p:cNvPr id="2" name="Rectángulo 1">
            <a:extLst>
              <a:ext uri="{FF2B5EF4-FFF2-40B4-BE49-F238E27FC236}">
                <a16:creationId xmlns:a16="http://schemas.microsoft.com/office/drawing/2014/main" id="{47FD765B-8041-61D2-295A-84DA40EFB35D}"/>
              </a:ext>
            </a:extLst>
          </p:cNvPr>
          <p:cNvSpPr/>
          <p:nvPr/>
        </p:nvSpPr>
        <p:spPr>
          <a:xfrm>
            <a:off x="1845548" y="2443593"/>
            <a:ext cx="8500905" cy="492369"/>
          </a:xfrm>
          <a:prstGeom prst="rect">
            <a:avLst/>
          </a:prstGeom>
          <a:solidFill>
            <a:srgbClr val="A9D1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7" name="Imagen 6">
            <a:extLst>
              <a:ext uri="{FF2B5EF4-FFF2-40B4-BE49-F238E27FC236}">
                <a16:creationId xmlns:a16="http://schemas.microsoft.com/office/drawing/2014/main" id="{4BE643F8-802E-6838-B19D-E48824F11DD8}"/>
              </a:ext>
            </a:extLst>
          </p:cNvPr>
          <p:cNvPicPr>
            <a:picLocks noChangeAspect="1"/>
          </p:cNvPicPr>
          <p:nvPr/>
        </p:nvPicPr>
        <p:blipFill>
          <a:blip r:embed="rId2"/>
          <a:stretch>
            <a:fillRect/>
          </a:stretch>
        </p:blipFill>
        <p:spPr>
          <a:xfrm>
            <a:off x="708248" y="585277"/>
            <a:ext cx="1724112" cy="833200"/>
          </a:xfrm>
          <a:prstGeom prst="rect">
            <a:avLst/>
          </a:prstGeom>
        </p:spPr>
      </p:pic>
      <p:pic>
        <p:nvPicPr>
          <p:cNvPr id="9" name="Imagen 8">
            <a:extLst>
              <a:ext uri="{FF2B5EF4-FFF2-40B4-BE49-F238E27FC236}">
                <a16:creationId xmlns:a16="http://schemas.microsoft.com/office/drawing/2014/main" id="{20B35D98-AA27-41CD-2CB5-A93293D1F2B3}"/>
              </a:ext>
            </a:extLst>
          </p:cNvPr>
          <p:cNvPicPr>
            <a:picLocks noChangeAspect="1"/>
          </p:cNvPicPr>
          <p:nvPr/>
        </p:nvPicPr>
        <p:blipFill>
          <a:blip r:embed="rId3"/>
          <a:stretch>
            <a:fillRect/>
          </a:stretch>
        </p:blipFill>
        <p:spPr>
          <a:xfrm>
            <a:off x="4275852" y="0"/>
            <a:ext cx="3640297" cy="319178"/>
          </a:xfrm>
          <a:prstGeom prst="rect">
            <a:avLst/>
          </a:prstGeom>
        </p:spPr>
      </p:pic>
      <p:sp>
        <p:nvSpPr>
          <p:cNvPr id="10" name="CuadroTexto 9">
            <a:extLst>
              <a:ext uri="{FF2B5EF4-FFF2-40B4-BE49-F238E27FC236}">
                <a16:creationId xmlns:a16="http://schemas.microsoft.com/office/drawing/2014/main" id="{D599356E-BE6E-7417-CD55-0B9DA9B5B4BB}"/>
              </a:ext>
            </a:extLst>
          </p:cNvPr>
          <p:cNvSpPr txBox="1"/>
          <p:nvPr/>
        </p:nvSpPr>
        <p:spPr>
          <a:xfrm>
            <a:off x="874644" y="2301110"/>
            <a:ext cx="10442713" cy="707886"/>
          </a:xfrm>
          <a:prstGeom prst="rect">
            <a:avLst/>
          </a:prstGeom>
          <a:noFill/>
        </p:spPr>
        <p:txBody>
          <a:bodyPr wrap="square">
            <a:spAutoFit/>
          </a:bodyPr>
          <a:lstStyle/>
          <a:p>
            <a:pPr algn="ctr"/>
            <a:r>
              <a:rPr lang="es-CL" sz="4000" b="1" dirty="0">
                <a:solidFill>
                  <a:schemeClr val="bg1"/>
                </a:solidFill>
              </a:rPr>
              <a:t>Habilitación Normativa de Terrenos </a:t>
            </a:r>
          </a:p>
        </p:txBody>
      </p:sp>
    </p:spTree>
    <p:extLst>
      <p:ext uri="{BB962C8B-B14F-4D97-AF65-F5344CB8AC3E}">
        <p14:creationId xmlns:p14="http://schemas.microsoft.com/office/powerpoint/2010/main" val="3694625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BF4A43-59E7-45F6-1FE5-B377A8546F4C}"/>
            </a:ext>
          </a:extLst>
        </p:cNvPr>
        <p:cNvGrpSpPr/>
        <p:nvPr/>
      </p:nvGrpSpPr>
      <p:grpSpPr>
        <a:xfrm>
          <a:off x="0" y="0"/>
          <a:ext cx="0" cy="0"/>
          <a:chOff x="0" y="0"/>
          <a:chExt cx="0" cy="0"/>
        </a:xfrm>
      </p:grpSpPr>
      <p:sp>
        <p:nvSpPr>
          <p:cNvPr id="6" name="Forma libre 5">
            <a:extLst>
              <a:ext uri="{FF2B5EF4-FFF2-40B4-BE49-F238E27FC236}">
                <a16:creationId xmlns:a16="http://schemas.microsoft.com/office/drawing/2014/main" id="{E2A38258-6CF4-7109-95FD-60FA04ACF272}"/>
              </a:ext>
            </a:extLst>
          </p:cNvPr>
          <p:cNvSpPr/>
          <p:nvPr/>
        </p:nvSpPr>
        <p:spPr>
          <a:xfrm>
            <a:off x="163917" y="159589"/>
            <a:ext cx="11864166" cy="6446092"/>
          </a:xfrm>
          <a:custGeom>
            <a:avLst/>
            <a:gdLst>
              <a:gd name="connsiteX0" fmla="*/ 11720535 w 11864166"/>
              <a:gd name="connsiteY0" fmla="*/ 0 h 6446092"/>
              <a:gd name="connsiteX1" fmla="*/ 11740363 w 11864166"/>
              <a:gd name="connsiteY1" fmla="*/ 4003 h 6446092"/>
              <a:gd name="connsiteX2" fmla="*/ 11750717 w 11864166"/>
              <a:gd name="connsiteY2" fmla="*/ 4003 h 6446092"/>
              <a:gd name="connsiteX3" fmla="*/ 11750717 w 11864166"/>
              <a:gd name="connsiteY3" fmla="*/ 6094 h 6446092"/>
              <a:gd name="connsiteX4" fmla="*/ 11776442 w 11864166"/>
              <a:gd name="connsiteY4" fmla="*/ 11287 h 6446092"/>
              <a:gd name="connsiteX5" fmla="*/ 11864165 w 11864166"/>
              <a:gd name="connsiteY5" fmla="*/ 143630 h 6446092"/>
              <a:gd name="connsiteX6" fmla="*/ 11864165 w 11864166"/>
              <a:gd name="connsiteY6" fmla="*/ 6299672 h 6446092"/>
              <a:gd name="connsiteX7" fmla="*/ 11864166 w 11864166"/>
              <a:gd name="connsiteY7" fmla="*/ 6299675 h 6446092"/>
              <a:gd name="connsiteX8" fmla="*/ 11864165 w 11864166"/>
              <a:gd name="connsiteY8" fmla="*/ 6299679 h 6446092"/>
              <a:gd name="connsiteX9" fmla="*/ 11864165 w 11864166"/>
              <a:gd name="connsiteY9" fmla="*/ 6305561 h 6446092"/>
              <a:gd name="connsiteX10" fmla="*/ 11862368 w 11864166"/>
              <a:gd name="connsiteY10" fmla="*/ 6305561 h 6446092"/>
              <a:gd name="connsiteX11" fmla="*/ 11839636 w 11864166"/>
              <a:gd name="connsiteY11" fmla="*/ 6379980 h 6446092"/>
              <a:gd name="connsiteX12" fmla="*/ 11776443 w 11864166"/>
              <a:gd name="connsiteY12" fmla="*/ 6432018 h 6446092"/>
              <a:gd name="connsiteX13" fmla="*/ 11731431 w 11864166"/>
              <a:gd name="connsiteY13" fmla="*/ 6441106 h 6446092"/>
              <a:gd name="connsiteX14" fmla="*/ 11731431 w 11864166"/>
              <a:gd name="connsiteY14" fmla="*/ 6446092 h 6446092"/>
              <a:gd name="connsiteX15" fmla="*/ 5736552 w 11864166"/>
              <a:gd name="connsiteY15" fmla="*/ 6446092 h 6446092"/>
              <a:gd name="connsiteX16" fmla="*/ 115581 w 11864166"/>
              <a:gd name="connsiteY16" fmla="*/ 6446092 h 6446092"/>
              <a:gd name="connsiteX17" fmla="*/ 115581 w 11864166"/>
              <a:gd name="connsiteY17" fmla="*/ 6439157 h 6446092"/>
              <a:gd name="connsiteX18" fmla="*/ 87724 w 11864166"/>
              <a:gd name="connsiteY18" fmla="*/ 6433533 h 6446092"/>
              <a:gd name="connsiteX19" fmla="*/ 24531 w 11864166"/>
              <a:gd name="connsiteY19" fmla="*/ 6381494 h 6446092"/>
              <a:gd name="connsiteX20" fmla="*/ 1336 w 11864166"/>
              <a:gd name="connsiteY20" fmla="*/ 6305561 h 6446092"/>
              <a:gd name="connsiteX21" fmla="*/ 0 w 11864166"/>
              <a:gd name="connsiteY21" fmla="*/ 6305561 h 6446092"/>
              <a:gd name="connsiteX22" fmla="*/ 0 w 11864166"/>
              <a:gd name="connsiteY22" fmla="*/ 143630 h 6446092"/>
              <a:gd name="connsiteX23" fmla="*/ 959 w 11864166"/>
              <a:gd name="connsiteY23" fmla="*/ 143630 h 6446092"/>
              <a:gd name="connsiteX24" fmla="*/ 12246 w 11864166"/>
              <a:gd name="connsiteY24" fmla="*/ 87724 h 6446092"/>
              <a:gd name="connsiteX25" fmla="*/ 144589 w 11864166"/>
              <a:gd name="connsiteY25" fmla="*/ 1 h 6446092"/>
              <a:gd name="connsiteX26" fmla="*/ 164412 w 11864166"/>
              <a:gd name="connsiteY26" fmla="*/ 4003 h 6446092"/>
              <a:gd name="connsiteX27" fmla="*/ 5736552 w 11864166"/>
              <a:gd name="connsiteY27" fmla="*/ 4003 h 6446092"/>
              <a:gd name="connsiteX28" fmla="*/ 11700707 w 11864166"/>
              <a:gd name="connsiteY28" fmla="*/ 4003 h 644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864166" h="6446092">
                <a:moveTo>
                  <a:pt x="11720535" y="0"/>
                </a:moveTo>
                <a:lnTo>
                  <a:pt x="11740363" y="4003"/>
                </a:lnTo>
                <a:lnTo>
                  <a:pt x="11750717" y="4003"/>
                </a:lnTo>
                <a:lnTo>
                  <a:pt x="11750717" y="6094"/>
                </a:lnTo>
                <a:lnTo>
                  <a:pt x="11776442" y="11287"/>
                </a:lnTo>
                <a:cubicBezTo>
                  <a:pt x="11827993" y="33091"/>
                  <a:pt x="11864165" y="84136"/>
                  <a:pt x="11864165" y="143630"/>
                </a:cubicBezTo>
                <a:lnTo>
                  <a:pt x="11864165" y="6299672"/>
                </a:lnTo>
                <a:lnTo>
                  <a:pt x="11864166" y="6299675"/>
                </a:lnTo>
                <a:lnTo>
                  <a:pt x="11864165" y="6299679"/>
                </a:lnTo>
                <a:lnTo>
                  <a:pt x="11864165" y="6305561"/>
                </a:lnTo>
                <a:lnTo>
                  <a:pt x="11862368" y="6305561"/>
                </a:lnTo>
                <a:lnTo>
                  <a:pt x="11839636" y="6379980"/>
                </a:lnTo>
                <a:cubicBezTo>
                  <a:pt x="11824149" y="6402904"/>
                  <a:pt x="11802219" y="6421116"/>
                  <a:pt x="11776443" y="6432018"/>
                </a:cubicBezTo>
                <a:lnTo>
                  <a:pt x="11731431" y="6441106"/>
                </a:lnTo>
                <a:lnTo>
                  <a:pt x="11731431" y="6446092"/>
                </a:lnTo>
                <a:lnTo>
                  <a:pt x="5736552" y="6446092"/>
                </a:lnTo>
                <a:lnTo>
                  <a:pt x="115581" y="6446092"/>
                </a:lnTo>
                <a:lnTo>
                  <a:pt x="115581" y="6439157"/>
                </a:lnTo>
                <a:lnTo>
                  <a:pt x="87724" y="6433533"/>
                </a:lnTo>
                <a:cubicBezTo>
                  <a:pt x="61949" y="6422630"/>
                  <a:pt x="40018" y="6404418"/>
                  <a:pt x="24531" y="6381494"/>
                </a:cubicBezTo>
                <a:lnTo>
                  <a:pt x="1336" y="6305561"/>
                </a:lnTo>
                <a:lnTo>
                  <a:pt x="0" y="6305561"/>
                </a:lnTo>
                <a:lnTo>
                  <a:pt x="0" y="143630"/>
                </a:lnTo>
                <a:lnTo>
                  <a:pt x="959" y="143630"/>
                </a:lnTo>
                <a:lnTo>
                  <a:pt x="12246" y="87724"/>
                </a:lnTo>
                <a:cubicBezTo>
                  <a:pt x="34050" y="36173"/>
                  <a:pt x="85095" y="1"/>
                  <a:pt x="144589" y="1"/>
                </a:cubicBezTo>
                <a:lnTo>
                  <a:pt x="164412" y="4003"/>
                </a:lnTo>
                <a:lnTo>
                  <a:pt x="5736552" y="4003"/>
                </a:lnTo>
                <a:lnTo>
                  <a:pt x="11700707" y="4003"/>
                </a:lnTo>
                <a:close/>
              </a:path>
            </a:pathLst>
          </a:custGeom>
          <a:solidFill>
            <a:srgbClr val="EEE8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solidFill>
                <a:srgbClr val="EEE8DC"/>
              </a:solidFill>
            </a:endParaRPr>
          </a:p>
        </p:txBody>
      </p:sp>
      <p:sp>
        <p:nvSpPr>
          <p:cNvPr id="4" name="CuadroTexto 3">
            <a:extLst>
              <a:ext uri="{FF2B5EF4-FFF2-40B4-BE49-F238E27FC236}">
                <a16:creationId xmlns:a16="http://schemas.microsoft.com/office/drawing/2014/main" id="{22E7CA5B-DF96-EC0C-A823-B4715EFC7EC4}"/>
              </a:ext>
            </a:extLst>
          </p:cNvPr>
          <p:cNvSpPr txBox="1"/>
          <p:nvPr/>
        </p:nvSpPr>
        <p:spPr>
          <a:xfrm>
            <a:off x="2338107" y="3411914"/>
            <a:ext cx="2633138" cy="1200329"/>
          </a:xfrm>
          <a:prstGeom prst="rect">
            <a:avLst/>
          </a:prstGeom>
          <a:noFill/>
        </p:spPr>
        <p:txBody>
          <a:bodyPr wrap="square">
            <a:spAutoFit/>
          </a:bodyPr>
          <a:lstStyle/>
          <a:p>
            <a:pPr algn="just"/>
            <a:endParaRPr lang="es-CL" dirty="0">
              <a:solidFill>
                <a:srgbClr val="002060"/>
              </a:solidFill>
            </a:endParaRPr>
          </a:p>
          <a:p>
            <a:pPr algn="just"/>
            <a:r>
              <a:rPr lang="es-CL" sz="5400" dirty="0">
                <a:solidFill>
                  <a:srgbClr val="19388D"/>
                </a:solidFill>
                <a:latin typeface="Calibri" panose="020F0502020204030204" pitchFamily="34" charset="0"/>
                <a:ea typeface="Calibri" panose="020F0502020204030204" pitchFamily="34" charset="0"/>
                <a:cs typeface="Times New Roman" panose="02020603050405020304" pitchFamily="18" charset="0"/>
              </a:rPr>
              <a:t>Gracias</a:t>
            </a:r>
            <a:endParaRPr lang="es-CL" sz="5400" dirty="0">
              <a:solidFill>
                <a:srgbClr val="002060"/>
              </a:solidFill>
            </a:endParaRPr>
          </a:p>
        </p:txBody>
      </p:sp>
      <p:sp>
        <p:nvSpPr>
          <p:cNvPr id="2" name="Rectángulo 1">
            <a:extLst>
              <a:ext uri="{FF2B5EF4-FFF2-40B4-BE49-F238E27FC236}">
                <a16:creationId xmlns:a16="http://schemas.microsoft.com/office/drawing/2014/main" id="{6C573D01-112C-25BF-F744-BAF4DB75E238}"/>
              </a:ext>
            </a:extLst>
          </p:cNvPr>
          <p:cNvSpPr/>
          <p:nvPr/>
        </p:nvSpPr>
        <p:spPr>
          <a:xfrm>
            <a:off x="1845548" y="2443593"/>
            <a:ext cx="8500905" cy="492369"/>
          </a:xfrm>
          <a:prstGeom prst="rect">
            <a:avLst/>
          </a:prstGeom>
          <a:solidFill>
            <a:srgbClr val="A9D1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7" name="Imagen 6">
            <a:extLst>
              <a:ext uri="{FF2B5EF4-FFF2-40B4-BE49-F238E27FC236}">
                <a16:creationId xmlns:a16="http://schemas.microsoft.com/office/drawing/2014/main" id="{0F7FE733-9AEA-752E-5B78-992DBA46A031}"/>
              </a:ext>
            </a:extLst>
          </p:cNvPr>
          <p:cNvPicPr>
            <a:picLocks noChangeAspect="1"/>
          </p:cNvPicPr>
          <p:nvPr/>
        </p:nvPicPr>
        <p:blipFill>
          <a:blip r:embed="rId2"/>
          <a:stretch>
            <a:fillRect/>
          </a:stretch>
        </p:blipFill>
        <p:spPr>
          <a:xfrm>
            <a:off x="708248" y="585277"/>
            <a:ext cx="1724112" cy="833200"/>
          </a:xfrm>
          <a:prstGeom prst="rect">
            <a:avLst/>
          </a:prstGeom>
        </p:spPr>
      </p:pic>
      <p:pic>
        <p:nvPicPr>
          <p:cNvPr id="9" name="Imagen 8">
            <a:extLst>
              <a:ext uri="{FF2B5EF4-FFF2-40B4-BE49-F238E27FC236}">
                <a16:creationId xmlns:a16="http://schemas.microsoft.com/office/drawing/2014/main" id="{A207499F-B53E-F602-F1A0-5188247F186B}"/>
              </a:ext>
            </a:extLst>
          </p:cNvPr>
          <p:cNvPicPr>
            <a:picLocks noChangeAspect="1"/>
          </p:cNvPicPr>
          <p:nvPr/>
        </p:nvPicPr>
        <p:blipFill>
          <a:blip r:embed="rId3"/>
          <a:stretch>
            <a:fillRect/>
          </a:stretch>
        </p:blipFill>
        <p:spPr>
          <a:xfrm>
            <a:off x="4275852" y="0"/>
            <a:ext cx="3640297" cy="319178"/>
          </a:xfrm>
          <a:prstGeom prst="rect">
            <a:avLst/>
          </a:prstGeom>
        </p:spPr>
      </p:pic>
      <p:sp>
        <p:nvSpPr>
          <p:cNvPr id="10" name="CuadroTexto 9">
            <a:extLst>
              <a:ext uri="{FF2B5EF4-FFF2-40B4-BE49-F238E27FC236}">
                <a16:creationId xmlns:a16="http://schemas.microsoft.com/office/drawing/2014/main" id="{07198EBF-0432-71E7-4D3A-0D57A3AEDB07}"/>
              </a:ext>
            </a:extLst>
          </p:cNvPr>
          <p:cNvSpPr txBox="1"/>
          <p:nvPr/>
        </p:nvSpPr>
        <p:spPr>
          <a:xfrm>
            <a:off x="874644" y="2301110"/>
            <a:ext cx="10442713" cy="707886"/>
          </a:xfrm>
          <a:prstGeom prst="rect">
            <a:avLst/>
          </a:prstGeom>
          <a:noFill/>
        </p:spPr>
        <p:txBody>
          <a:bodyPr wrap="square">
            <a:spAutoFit/>
          </a:bodyPr>
          <a:lstStyle/>
          <a:p>
            <a:pPr algn="ctr"/>
            <a:r>
              <a:rPr lang="es-CL" sz="4000" b="1" dirty="0">
                <a:solidFill>
                  <a:schemeClr val="bg1"/>
                </a:solidFill>
              </a:rPr>
              <a:t>Habilitación Normativa de Terrenos </a:t>
            </a:r>
          </a:p>
        </p:txBody>
      </p:sp>
    </p:spTree>
    <p:extLst>
      <p:ext uri="{BB962C8B-B14F-4D97-AF65-F5344CB8AC3E}">
        <p14:creationId xmlns:p14="http://schemas.microsoft.com/office/powerpoint/2010/main" val="14763284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orma libre 17"/>
          <p:cNvSpPr/>
          <p:nvPr/>
        </p:nvSpPr>
        <p:spPr>
          <a:xfrm>
            <a:off x="163915" y="125061"/>
            <a:ext cx="11864166" cy="6614290"/>
          </a:xfrm>
          <a:custGeom>
            <a:avLst/>
            <a:gdLst>
              <a:gd name="connsiteX0" fmla="*/ 11720535 w 11864166"/>
              <a:gd name="connsiteY0" fmla="*/ 0 h 6446092"/>
              <a:gd name="connsiteX1" fmla="*/ 11740363 w 11864166"/>
              <a:gd name="connsiteY1" fmla="*/ 4003 h 6446092"/>
              <a:gd name="connsiteX2" fmla="*/ 11750717 w 11864166"/>
              <a:gd name="connsiteY2" fmla="*/ 4003 h 6446092"/>
              <a:gd name="connsiteX3" fmla="*/ 11750717 w 11864166"/>
              <a:gd name="connsiteY3" fmla="*/ 6094 h 6446092"/>
              <a:gd name="connsiteX4" fmla="*/ 11776442 w 11864166"/>
              <a:gd name="connsiteY4" fmla="*/ 11287 h 6446092"/>
              <a:gd name="connsiteX5" fmla="*/ 11864165 w 11864166"/>
              <a:gd name="connsiteY5" fmla="*/ 143630 h 6446092"/>
              <a:gd name="connsiteX6" fmla="*/ 11864165 w 11864166"/>
              <a:gd name="connsiteY6" fmla="*/ 6299672 h 6446092"/>
              <a:gd name="connsiteX7" fmla="*/ 11864166 w 11864166"/>
              <a:gd name="connsiteY7" fmla="*/ 6299675 h 6446092"/>
              <a:gd name="connsiteX8" fmla="*/ 11864165 w 11864166"/>
              <a:gd name="connsiteY8" fmla="*/ 6299679 h 6446092"/>
              <a:gd name="connsiteX9" fmla="*/ 11864165 w 11864166"/>
              <a:gd name="connsiteY9" fmla="*/ 6305561 h 6446092"/>
              <a:gd name="connsiteX10" fmla="*/ 11862368 w 11864166"/>
              <a:gd name="connsiteY10" fmla="*/ 6305561 h 6446092"/>
              <a:gd name="connsiteX11" fmla="*/ 11839636 w 11864166"/>
              <a:gd name="connsiteY11" fmla="*/ 6379980 h 6446092"/>
              <a:gd name="connsiteX12" fmla="*/ 11776443 w 11864166"/>
              <a:gd name="connsiteY12" fmla="*/ 6432018 h 6446092"/>
              <a:gd name="connsiteX13" fmla="*/ 11731431 w 11864166"/>
              <a:gd name="connsiteY13" fmla="*/ 6441106 h 6446092"/>
              <a:gd name="connsiteX14" fmla="*/ 11731431 w 11864166"/>
              <a:gd name="connsiteY14" fmla="*/ 6446092 h 6446092"/>
              <a:gd name="connsiteX15" fmla="*/ 5736552 w 11864166"/>
              <a:gd name="connsiteY15" fmla="*/ 6446092 h 6446092"/>
              <a:gd name="connsiteX16" fmla="*/ 115581 w 11864166"/>
              <a:gd name="connsiteY16" fmla="*/ 6446092 h 6446092"/>
              <a:gd name="connsiteX17" fmla="*/ 115581 w 11864166"/>
              <a:gd name="connsiteY17" fmla="*/ 6439157 h 6446092"/>
              <a:gd name="connsiteX18" fmla="*/ 87724 w 11864166"/>
              <a:gd name="connsiteY18" fmla="*/ 6433533 h 6446092"/>
              <a:gd name="connsiteX19" fmla="*/ 24531 w 11864166"/>
              <a:gd name="connsiteY19" fmla="*/ 6381494 h 6446092"/>
              <a:gd name="connsiteX20" fmla="*/ 1336 w 11864166"/>
              <a:gd name="connsiteY20" fmla="*/ 6305561 h 6446092"/>
              <a:gd name="connsiteX21" fmla="*/ 0 w 11864166"/>
              <a:gd name="connsiteY21" fmla="*/ 6305561 h 6446092"/>
              <a:gd name="connsiteX22" fmla="*/ 0 w 11864166"/>
              <a:gd name="connsiteY22" fmla="*/ 143630 h 6446092"/>
              <a:gd name="connsiteX23" fmla="*/ 959 w 11864166"/>
              <a:gd name="connsiteY23" fmla="*/ 143630 h 6446092"/>
              <a:gd name="connsiteX24" fmla="*/ 12246 w 11864166"/>
              <a:gd name="connsiteY24" fmla="*/ 87724 h 6446092"/>
              <a:gd name="connsiteX25" fmla="*/ 144589 w 11864166"/>
              <a:gd name="connsiteY25" fmla="*/ 1 h 6446092"/>
              <a:gd name="connsiteX26" fmla="*/ 164412 w 11864166"/>
              <a:gd name="connsiteY26" fmla="*/ 4003 h 6446092"/>
              <a:gd name="connsiteX27" fmla="*/ 5736552 w 11864166"/>
              <a:gd name="connsiteY27" fmla="*/ 4003 h 6446092"/>
              <a:gd name="connsiteX28" fmla="*/ 11700707 w 11864166"/>
              <a:gd name="connsiteY28" fmla="*/ 4003 h 644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864166" h="6446092">
                <a:moveTo>
                  <a:pt x="11720535" y="0"/>
                </a:moveTo>
                <a:lnTo>
                  <a:pt x="11740363" y="4003"/>
                </a:lnTo>
                <a:lnTo>
                  <a:pt x="11750717" y="4003"/>
                </a:lnTo>
                <a:lnTo>
                  <a:pt x="11750717" y="6094"/>
                </a:lnTo>
                <a:lnTo>
                  <a:pt x="11776442" y="11287"/>
                </a:lnTo>
                <a:cubicBezTo>
                  <a:pt x="11827993" y="33091"/>
                  <a:pt x="11864165" y="84136"/>
                  <a:pt x="11864165" y="143630"/>
                </a:cubicBezTo>
                <a:lnTo>
                  <a:pt x="11864165" y="6299672"/>
                </a:lnTo>
                <a:lnTo>
                  <a:pt x="11864166" y="6299675"/>
                </a:lnTo>
                <a:lnTo>
                  <a:pt x="11864165" y="6299679"/>
                </a:lnTo>
                <a:lnTo>
                  <a:pt x="11864165" y="6305561"/>
                </a:lnTo>
                <a:lnTo>
                  <a:pt x="11862368" y="6305561"/>
                </a:lnTo>
                <a:lnTo>
                  <a:pt x="11839636" y="6379980"/>
                </a:lnTo>
                <a:cubicBezTo>
                  <a:pt x="11824149" y="6402904"/>
                  <a:pt x="11802219" y="6421116"/>
                  <a:pt x="11776443" y="6432018"/>
                </a:cubicBezTo>
                <a:lnTo>
                  <a:pt x="11731431" y="6441106"/>
                </a:lnTo>
                <a:lnTo>
                  <a:pt x="11731431" y="6446092"/>
                </a:lnTo>
                <a:lnTo>
                  <a:pt x="5736552" y="6446092"/>
                </a:lnTo>
                <a:lnTo>
                  <a:pt x="115581" y="6446092"/>
                </a:lnTo>
                <a:lnTo>
                  <a:pt x="115581" y="6439157"/>
                </a:lnTo>
                <a:lnTo>
                  <a:pt x="87724" y="6433533"/>
                </a:lnTo>
                <a:cubicBezTo>
                  <a:pt x="61949" y="6422630"/>
                  <a:pt x="40018" y="6404418"/>
                  <a:pt x="24531" y="6381494"/>
                </a:cubicBezTo>
                <a:lnTo>
                  <a:pt x="1336" y="6305561"/>
                </a:lnTo>
                <a:lnTo>
                  <a:pt x="0" y="6305561"/>
                </a:lnTo>
                <a:lnTo>
                  <a:pt x="0" y="143630"/>
                </a:lnTo>
                <a:lnTo>
                  <a:pt x="959" y="143630"/>
                </a:lnTo>
                <a:lnTo>
                  <a:pt x="12246" y="87724"/>
                </a:lnTo>
                <a:cubicBezTo>
                  <a:pt x="34050" y="36173"/>
                  <a:pt x="85095" y="1"/>
                  <a:pt x="144589" y="1"/>
                </a:cubicBezTo>
                <a:lnTo>
                  <a:pt x="164412" y="4003"/>
                </a:lnTo>
                <a:lnTo>
                  <a:pt x="5736552" y="4003"/>
                </a:lnTo>
                <a:lnTo>
                  <a:pt x="11700707" y="4003"/>
                </a:lnTo>
                <a:close/>
              </a:path>
            </a:pathLst>
          </a:custGeom>
          <a:solidFill>
            <a:srgbClr val="A9D1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solidFill>
                <a:srgbClr val="EEE8DC"/>
              </a:solidFill>
            </a:endParaRPr>
          </a:p>
        </p:txBody>
      </p:sp>
      <p:sp>
        <p:nvSpPr>
          <p:cNvPr id="19" name="Forma libre 18"/>
          <p:cNvSpPr/>
          <p:nvPr/>
        </p:nvSpPr>
        <p:spPr>
          <a:xfrm>
            <a:off x="163919" y="205955"/>
            <a:ext cx="4111933" cy="6446091"/>
          </a:xfrm>
          <a:custGeom>
            <a:avLst/>
            <a:gdLst>
              <a:gd name="connsiteX0" fmla="*/ 144589 w 5736551"/>
              <a:gd name="connsiteY0" fmla="*/ 0 h 6446091"/>
              <a:gd name="connsiteX1" fmla="*/ 164412 w 5736551"/>
              <a:gd name="connsiteY1" fmla="*/ 4002 h 6446091"/>
              <a:gd name="connsiteX2" fmla="*/ 5736551 w 5736551"/>
              <a:gd name="connsiteY2" fmla="*/ 4002 h 6446091"/>
              <a:gd name="connsiteX3" fmla="*/ 5736551 w 5736551"/>
              <a:gd name="connsiteY3" fmla="*/ 6446091 h 6446091"/>
              <a:gd name="connsiteX4" fmla="*/ 115581 w 5736551"/>
              <a:gd name="connsiteY4" fmla="*/ 6446091 h 6446091"/>
              <a:gd name="connsiteX5" fmla="*/ 115581 w 5736551"/>
              <a:gd name="connsiteY5" fmla="*/ 6439156 h 6446091"/>
              <a:gd name="connsiteX6" fmla="*/ 87724 w 5736551"/>
              <a:gd name="connsiteY6" fmla="*/ 6433532 h 6446091"/>
              <a:gd name="connsiteX7" fmla="*/ 24531 w 5736551"/>
              <a:gd name="connsiteY7" fmla="*/ 6381493 h 6446091"/>
              <a:gd name="connsiteX8" fmla="*/ 1336 w 5736551"/>
              <a:gd name="connsiteY8" fmla="*/ 6305560 h 6446091"/>
              <a:gd name="connsiteX9" fmla="*/ 0 w 5736551"/>
              <a:gd name="connsiteY9" fmla="*/ 6305560 h 6446091"/>
              <a:gd name="connsiteX10" fmla="*/ 0 w 5736551"/>
              <a:gd name="connsiteY10" fmla="*/ 143629 h 6446091"/>
              <a:gd name="connsiteX11" fmla="*/ 959 w 5736551"/>
              <a:gd name="connsiteY11" fmla="*/ 143629 h 6446091"/>
              <a:gd name="connsiteX12" fmla="*/ 12246 w 5736551"/>
              <a:gd name="connsiteY12" fmla="*/ 87723 h 6446091"/>
              <a:gd name="connsiteX13" fmla="*/ 144589 w 5736551"/>
              <a:gd name="connsiteY13" fmla="*/ 0 h 644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736551" h="6446091">
                <a:moveTo>
                  <a:pt x="144589" y="0"/>
                </a:moveTo>
                <a:lnTo>
                  <a:pt x="164412" y="4002"/>
                </a:lnTo>
                <a:lnTo>
                  <a:pt x="5736551" y="4002"/>
                </a:lnTo>
                <a:lnTo>
                  <a:pt x="5736551" y="6446091"/>
                </a:lnTo>
                <a:lnTo>
                  <a:pt x="115581" y="6446091"/>
                </a:lnTo>
                <a:lnTo>
                  <a:pt x="115581" y="6439156"/>
                </a:lnTo>
                <a:lnTo>
                  <a:pt x="87724" y="6433532"/>
                </a:lnTo>
                <a:cubicBezTo>
                  <a:pt x="61949" y="6422629"/>
                  <a:pt x="40018" y="6404417"/>
                  <a:pt x="24531" y="6381493"/>
                </a:cubicBezTo>
                <a:lnTo>
                  <a:pt x="1336" y="6305560"/>
                </a:lnTo>
                <a:lnTo>
                  <a:pt x="0" y="6305560"/>
                </a:lnTo>
                <a:lnTo>
                  <a:pt x="0" y="143629"/>
                </a:lnTo>
                <a:lnTo>
                  <a:pt x="959" y="143629"/>
                </a:lnTo>
                <a:lnTo>
                  <a:pt x="12246" y="87723"/>
                </a:lnTo>
                <a:cubicBezTo>
                  <a:pt x="34050" y="36172"/>
                  <a:pt x="85095" y="0"/>
                  <a:pt x="144589" y="0"/>
                </a:cubicBezTo>
                <a:close/>
              </a:path>
            </a:pathLst>
          </a:custGeom>
          <a:solidFill>
            <a:srgbClr val="EEE8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sp>
        <p:nvSpPr>
          <p:cNvPr id="20" name="Rectángulo 19"/>
          <p:cNvSpPr/>
          <p:nvPr/>
        </p:nvSpPr>
        <p:spPr>
          <a:xfrm>
            <a:off x="4807161" y="618520"/>
            <a:ext cx="4294628" cy="527538"/>
          </a:xfrm>
          <a:prstGeom prst="rect">
            <a:avLst/>
          </a:prstGeom>
          <a:solidFill>
            <a:srgbClr val="58B3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10" name="Imagen 9">
            <a:extLst>
              <a:ext uri="{FF2B5EF4-FFF2-40B4-BE49-F238E27FC236}">
                <a16:creationId xmlns:a16="http://schemas.microsoft.com/office/drawing/2014/main" id="{64A6E601-E943-53E7-4244-57F48F1B9605}"/>
              </a:ext>
            </a:extLst>
          </p:cNvPr>
          <p:cNvPicPr>
            <a:picLocks noChangeAspect="1"/>
          </p:cNvPicPr>
          <p:nvPr/>
        </p:nvPicPr>
        <p:blipFill>
          <a:blip r:embed="rId2"/>
          <a:stretch>
            <a:fillRect/>
          </a:stretch>
        </p:blipFill>
        <p:spPr>
          <a:xfrm>
            <a:off x="4275852" y="0"/>
            <a:ext cx="3640297" cy="319178"/>
          </a:xfrm>
          <a:prstGeom prst="rect">
            <a:avLst/>
          </a:prstGeom>
        </p:spPr>
      </p:pic>
      <p:sp>
        <p:nvSpPr>
          <p:cNvPr id="6" name="CuadroTexto 5">
            <a:extLst>
              <a:ext uri="{FF2B5EF4-FFF2-40B4-BE49-F238E27FC236}">
                <a16:creationId xmlns:a16="http://schemas.microsoft.com/office/drawing/2014/main" id="{E2747421-67B0-D293-FAC6-F8222F93E750}"/>
              </a:ext>
            </a:extLst>
          </p:cNvPr>
          <p:cNvSpPr txBox="1"/>
          <p:nvPr/>
        </p:nvSpPr>
        <p:spPr>
          <a:xfrm>
            <a:off x="4275852" y="1611110"/>
            <a:ext cx="7752229" cy="4985980"/>
          </a:xfrm>
          <a:prstGeom prst="rect">
            <a:avLst/>
          </a:prstGeom>
          <a:noFill/>
        </p:spPr>
        <p:txBody>
          <a:bodyPr wrap="square">
            <a:spAutoFit/>
          </a:bodyPr>
          <a:lstStyle/>
          <a:p>
            <a:pPr marL="285750" indent="-285750">
              <a:buFont typeface="Wingdings" panose="05000000000000000000" pitchFamily="2" charset="2"/>
              <a:buChar char="ü"/>
            </a:pPr>
            <a:r>
              <a:rPr lang="es-CL" sz="2400" dirty="0">
                <a:solidFill>
                  <a:srgbClr val="19388D"/>
                </a:solidFill>
              </a:rPr>
              <a:t>La Ley</a:t>
            </a:r>
            <a:r>
              <a:rPr lang="es-CL" sz="2400" dirty="0"/>
              <a:t> </a:t>
            </a:r>
            <a:r>
              <a:rPr lang="es-CL" sz="2400" dirty="0">
                <a:solidFill>
                  <a:srgbClr val="19388D"/>
                </a:solidFill>
              </a:rPr>
              <a:t>N°21.450 sobre Integración Social en la Planificación Urbana, Gestión de Suelo y Plan de Emergencia Habitacional (LISU),</a:t>
            </a:r>
            <a:r>
              <a:rPr lang="es-CL" sz="2000" dirty="0">
                <a:solidFill>
                  <a:srgbClr val="19388D"/>
                </a:solidFill>
              </a:rPr>
              <a:t>publicada en el Diario Oficial con fecha 27 de mayo de 2022.</a:t>
            </a:r>
            <a:r>
              <a:rPr lang="es-CL" dirty="0"/>
              <a:t> </a:t>
            </a:r>
          </a:p>
          <a:p>
            <a:pPr marL="285750" indent="-285750">
              <a:buFont typeface="Wingdings" panose="05000000000000000000" pitchFamily="2" charset="2"/>
              <a:buChar char="ü"/>
            </a:pPr>
            <a:endParaRPr lang="es-CL" dirty="0"/>
          </a:p>
          <a:p>
            <a:pPr marL="285750" indent="-285750">
              <a:buFont typeface="Arial" panose="020B0604020202020204" pitchFamily="34" charset="0"/>
              <a:buChar char="•"/>
            </a:pPr>
            <a:r>
              <a:rPr lang="es-CL" dirty="0"/>
              <a:t>Modificó la Ley Orgánica del MINVU, la Ley General de Urbanismo y Construcciones y aprobó un Plan de Emergencia Habitacional que permite al MINVU a través de sus SEREMIS, realizar gestión de suelo y Habilitación Normativa de Terrenos, planificación urbana y local que promueva la </a:t>
            </a:r>
            <a:r>
              <a:rPr lang="es-CL" sz="2400" dirty="0">
                <a:solidFill>
                  <a:srgbClr val="19388D"/>
                </a:solidFill>
              </a:rPr>
              <a:t>integración e inclusión social y urbana</a:t>
            </a:r>
            <a:r>
              <a:rPr lang="es-CL" dirty="0"/>
              <a:t>, y la regeneración urbana de barrios segregados o deteriorados.</a:t>
            </a:r>
          </a:p>
          <a:p>
            <a:pPr marL="285750" indent="-285750">
              <a:buFont typeface="Arial" panose="020B0604020202020204" pitchFamily="34" charset="0"/>
              <a:buChar char="•"/>
            </a:pPr>
            <a:endParaRPr lang="es-CL" dirty="0"/>
          </a:p>
          <a:p>
            <a:pPr marL="285750" indent="-285750">
              <a:buFont typeface="Arial" panose="020B0604020202020204" pitchFamily="34" charset="0"/>
              <a:buChar char="•"/>
            </a:pPr>
            <a:r>
              <a:rPr lang="es-CL" dirty="0"/>
              <a:t>Apuntando a </a:t>
            </a:r>
            <a:r>
              <a:rPr lang="es-CL" sz="2000" dirty="0">
                <a:solidFill>
                  <a:srgbClr val="19388D"/>
                </a:solidFill>
              </a:rPr>
              <a:t>incorporar herramientas normativas y de gestión </a:t>
            </a:r>
            <a:r>
              <a:rPr lang="es-CL" dirty="0"/>
              <a:t>que permitan mejorar los niveles de integración social y urbana de las ciudades y lograr un adecuado desarrollo de éstas a lo largo del país, como asimismo contribuir a </a:t>
            </a:r>
            <a:r>
              <a:rPr lang="es-CL" sz="2000" dirty="0">
                <a:solidFill>
                  <a:srgbClr val="19388D"/>
                </a:solidFill>
              </a:rPr>
              <a:t>superar en el corto plazo el déficit habitacional</a:t>
            </a:r>
            <a:r>
              <a:rPr lang="es-CL" dirty="0"/>
              <a:t> existente.</a:t>
            </a:r>
          </a:p>
        </p:txBody>
      </p:sp>
      <p:sp>
        <p:nvSpPr>
          <p:cNvPr id="7" name="CuadroTexto 6">
            <a:extLst>
              <a:ext uri="{FF2B5EF4-FFF2-40B4-BE49-F238E27FC236}">
                <a16:creationId xmlns:a16="http://schemas.microsoft.com/office/drawing/2014/main" id="{F47C781E-884B-5C71-E4EE-CFFDB930A2EA}"/>
              </a:ext>
            </a:extLst>
          </p:cNvPr>
          <p:cNvSpPr txBox="1"/>
          <p:nvPr/>
        </p:nvSpPr>
        <p:spPr>
          <a:xfrm>
            <a:off x="4436032" y="268521"/>
            <a:ext cx="5802862" cy="1200329"/>
          </a:xfrm>
          <a:prstGeom prst="rect">
            <a:avLst/>
          </a:prstGeom>
          <a:noFill/>
        </p:spPr>
        <p:txBody>
          <a:bodyPr wrap="square">
            <a:spAutoFit/>
          </a:bodyPr>
          <a:lstStyle/>
          <a:p>
            <a:r>
              <a:rPr lang="es-CL" sz="3600" b="1" dirty="0">
                <a:solidFill>
                  <a:schemeClr val="bg1"/>
                </a:solidFill>
              </a:rPr>
              <a:t>Habilitación Normativa de Terreno (HNT)</a:t>
            </a:r>
          </a:p>
        </p:txBody>
      </p:sp>
      <p:pic>
        <p:nvPicPr>
          <p:cNvPr id="3" name="Imagen 2"/>
          <p:cNvPicPr>
            <a:picLocks noChangeAspect="1"/>
          </p:cNvPicPr>
          <p:nvPr/>
        </p:nvPicPr>
        <p:blipFill>
          <a:blip r:embed="rId3"/>
          <a:stretch>
            <a:fillRect/>
          </a:stretch>
        </p:blipFill>
        <p:spPr>
          <a:xfrm>
            <a:off x="662899" y="2996376"/>
            <a:ext cx="3117793" cy="1506716"/>
          </a:xfrm>
          <a:prstGeom prst="rect">
            <a:avLst/>
          </a:prstGeom>
        </p:spPr>
      </p:pic>
    </p:spTree>
    <p:extLst>
      <p:ext uri="{BB962C8B-B14F-4D97-AF65-F5344CB8AC3E}">
        <p14:creationId xmlns:p14="http://schemas.microsoft.com/office/powerpoint/2010/main" val="39581367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rma libre 5"/>
          <p:cNvSpPr/>
          <p:nvPr/>
        </p:nvSpPr>
        <p:spPr>
          <a:xfrm>
            <a:off x="163917" y="159589"/>
            <a:ext cx="11864166" cy="6446092"/>
          </a:xfrm>
          <a:custGeom>
            <a:avLst/>
            <a:gdLst>
              <a:gd name="connsiteX0" fmla="*/ 11720535 w 11864166"/>
              <a:gd name="connsiteY0" fmla="*/ 0 h 6446092"/>
              <a:gd name="connsiteX1" fmla="*/ 11740363 w 11864166"/>
              <a:gd name="connsiteY1" fmla="*/ 4003 h 6446092"/>
              <a:gd name="connsiteX2" fmla="*/ 11750717 w 11864166"/>
              <a:gd name="connsiteY2" fmla="*/ 4003 h 6446092"/>
              <a:gd name="connsiteX3" fmla="*/ 11750717 w 11864166"/>
              <a:gd name="connsiteY3" fmla="*/ 6094 h 6446092"/>
              <a:gd name="connsiteX4" fmla="*/ 11776442 w 11864166"/>
              <a:gd name="connsiteY4" fmla="*/ 11287 h 6446092"/>
              <a:gd name="connsiteX5" fmla="*/ 11864165 w 11864166"/>
              <a:gd name="connsiteY5" fmla="*/ 143630 h 6446092"/>
              <a:gd name="connsiteX6" fmla="*/ 11864165 w 11864166"/>
              <a:gd name="connsiteY6" fmla="*/ 6299672 h 6446092"/>
              <a:gd name="connsiteX7" fmla="*/ 11864166 w 11864166"/>
              <a:gd name="connsiteY7" fmla="*/ 6299675 h 6446092"/>
              <a:gd name="connsiteX8" fmla="*/ 11864165 w 11864166"/>
              <a:gd name="connsiteY8" fmla="*/ 6299679 h 6446092"/>
              <a:gd name="connsiteX9" fmla="*/ 11864165 w 11864166"/>
              <a:gd name="connsiteY9" fmla="*/ 6305561 h 6446092"/>
              <a:gd name="connsiteX10" fmla="*/ 11862368 w 11864166"/>
              <a:gd name="connsiteY10" fmla="*/ 6305561 h 6446092"/>
              <a:gd name="connsiteX11" fmla="*/ 11839636 w 11864166"/>
              <a:gd name="connsiteY11" fmla="*/ 6379980 h 6446092"/>
              <a:gd name="connsiteX12" fmla="*/ 11776443 w 11864166"/>
              <a:gd name="connsiteY12" fmla="*/ 6432018 h 6446092"/>
              <a:gd name="connsiteX13" fmla="*/ 11731431 w 11864166"/>
              <a:gd name="connsiteY13" fmla="*/ 6441106 h 6446092"/>
              <a:gd name="connsiteX14" fmla="*/ 11731431 w 11864166"/>
              <a:gd name="connsiteY14" fmla="*/ 6446092 h 6446092"/>
              <a:gd name="connsiteX15" fmla="*/ 5736552 w 11864166"/>
              <a:gd name="connsiteY15" fmla="*/ 6446092 h 6446092"/>
              <a:gd name="connsiteX16" fmla="*/ 115581 w 11864166"/>
              <a:gd name="connsiteY16" fmla="*/ 6446092 h 6446092"/>
              <a:gd name="connsiteX17" fmla="*/ 115581 w 11864166"/>
              <a:gd name="connsiteY17" fmla="*/ 6439157 h 6446092"/>
              <a:gd name="connsiteX18" fmla="*/ 87724 w 11864166"/>
              <a:gd name="connsiteY18" fmla="*/ 6433533 h 6446092"/>
              <a:gd name="connsiteX19" fmla="*/ 24531 w 11864166"/>
              <a:gd name="connsiteY19" fmla="*/ 6381494 h 6446092"/>
              <a:gd name="connsiteX20" fmla="*/ 1336 w 11864166"/>
              <a:gd name="connsiteY20" fmla="*/ 6305561 h 6446092"/>
              <a:gd name="connsiteX21" fmla="*/ 0 w 11864166"/>
              <a:gd name="connsiteY21" fmla="*/ 6305561 h 6446092"/>
              <a:gd name="connsiteX22" fmla="*/ 0 w 11864166"/>
              <a:gd name="connsiteY22" fmla="*/ 143630 h 6446092"/>
              <a:gd name="connsiteX23" fmla="*/ 959 w 11864166"/>
              <a:gd name="connsiteY23" fmla="*/ 143630 h 6446092"/>
              <a:gd name="connsiteX24" fmla="*/ 12246 w 11864166"/>
              <a:gd name="connsiteY24" fmla="*/ 87724 h 6446092"/>
              <a:gd name="connsiteX25" fmla="*/ 144589 w 11864166"/>
              <a:gd name="connsiteY25" fmla="*/ 1 h 6446092"/>
              <a:gd name="connsiteX26" fmla="*/ 164412 w 11864166"/>
              <a:gd name="connsiteY26" fmla="*/ 4003 h 6446092"/>
              <a:gd name="connsiteX27" fmla="*/ 5736552 w 11864166"/>
              <a:gd name="connsiteY27" fmla="*/ 4003 h 6446092"/>
              <a:gd name="connsiteX28" fmla="*/ 11700707 w 11864166"/>
              <a:gd name="connsiteY28" fmla="*/ 4003 h 644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864166" h="6446092">
                <a:moveTo>
                  <a:pt x="11720535" y="0"/>
                </a:moveTo>
                <a:lnTo>
                  <a:pt x="11740363" y="4003"/>
                </a:lnTo>
                <a:lnTo>
                  <a:pt x="11750717" y="4003"/>
                </a:lnTo>
                <a:lnTo>
                  <a:pt x="11750717" y="6094"/>
                </a:lnTo>
                <a:lnTo>
                  <a:pt x="11776442" y="11287"/>
                </a:lnTo>
                <a:cubicBezTo>
                  <a:pt x="11827993" y="33091"/>
                  <a:pt x="11864165" y="84136"/>
                  <a:pt x="11864165" y="143630"/>
                </a:cubicBezTo>
                <a:lnTo>
                  <a:pt x="11864165" y="6299672"/>
                </a:lnTo>
                <a:lnTo>
                  <a:pt x="11864166" y="6299675"/>
                </a:lnTo>
                <a:lnTo>
                  <a:pt x="11864165" y="6299679"/>
                </a:lnTo>
                <a:lnTo>
                  <a:pt x="11864165" y="6305561"/>
                </a:lnTo>
                <a:lnTo>
                  <a:pt x="11862368" y="6305561"/>
                </a:lnTo>
                <a:lnTo>
                  <a:pt x="11839636" y="6379980"/>
                </a:lnTo>
                <a:cubicBezTo>
                  <a:pt x="11824149" y="6402904"/>
                  <a:pt x="11802219" y="6421116"/>
                  <a:pt x="11776443" y="6432018"/>
                </a:cubicBezTo>
                <a:lnTo>
                  <a:pt x="11731431" y="6441106"/>
                </a:lnTo>
                <a:lnTo>
                  <a:pt x="11731431" y="6446092"/>
                </a:lnTo>
                <a:lnTo>
                  <a:pt x="5736552" y="6446092"/>
                </a:lnTo>
                <a:lnTo>
                  <a:pt x="115581" y="6446092"/>
                </a:lnTo>
                <a:lnTo>
                  <a:pt x="115581" y="6439157"/>
                </a:lnTo>
                <a:lnTo>
                  <a:pt x="87724" y="6433533"/>
                </a:lnTo>
                <a:cubicBezTo>
                  <a:pt x="61949" y="6422630"/>
                  <a:pt x="40018" y="6404418"/>
                  <a:pt x="24531" y="6381494"/>
                </a:cubicBezTo>
                <a:lnTo>
                  <a:pt x="1336" y="6305561"/>
                </a:lnTo>
                <a:lnTo>
                  <a:pt x="0" y="6305561"/>
                </a:lnTo>
                <a:lnTo>
                  <a:pt x="0" y="143630"/>
                </a:lnTo>
                <a:lnTo>
                  <a:pt x="959" y="143630"/>
                </a:lnTo>
                <a:lnTo>
                  <a:pt x="12246" y="87724"/>
                </a:lnTo>
                <a:cubicBezTo>
                  <a:pt x="34050" y="36173"/>
                  <a:pt x="85095" y="1"/>
                  <a:pt x="144589" y="1"/>
                </a:cubicBezTo>
                <a:lnTo>
                  <a:pt x="164412" y="4003"/>
                </a:lnTo>
                <a:lnTo>
                  <a:pt x="5736552" y="4003"/>
                </a:lnTo>
                <a:lnTo>
                  <a:pt x="11700707" y="4003"/>
                </a:lnTo>
                <a:close/>
              </a:path>
            </a:pathLst>
          </a:custGeom>
          <a:solidFill>
            <a:srgbClr val="EEE8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solidFill>
                <a:srgbClr val="EEE8DC"/>
              </a:solidFill>
            </a:endParaRPr>
          </a:p>
        </p:txBody>
      </p:sp>
      <p:sp>
        <p:nvSpPr>
          <p:cNvPr id="4" name="CuadroTexto 3">
            <a:extLst>
              <a:ext uri="{FF2B5EF4-FFF2-40B4-BE49-F238E27FC236}">
                <a16:creationId xmlns:a16="http://schemas.microsoft.com/office/drawing/2014/main" id="{68080B35-B633-A85A-F9ED-920CCB0940CA}"/>
              </a:ext>
            </a:extLst>
          </p:cNvPr>
          <p:cNvSpPr txBox="1"/>
          <p:nvPr/>
        </p:nvSpPr>
        <p:spPr>
          <a:xfrm>
            <a:off x="2054772" y="3328934"/>
            <a:ext cx="7945820" cy="2215991"/>
          </a:xfrm>
          <a:prstGeom prst="rect">
            <a:avLst/>
          </a:prstGeom>
          <a:noFill/>
        </p:spPr>
        <p:txBody>
          <a:bodyPr wrap="square">
            <a:spAutoFit/>
          </a:bodyPr>
          <a:lstStyle/>
          <a:p>
            <a:pPr algn="just"/>
            <a:endParaRPr lang="es-CL" dirty="0">
              <a:solidFill>
                <a:srgbClr val="002060"/>
              </a:solidFill>
            </a:endParaRPr>
          </a:p>
          <a:p>
            <a:pPr marL="285750" indent="-285750" algn="just">
              <a:buFont typeface="Wingdings" panose="05000000000000000000" pitchFamily="2" charset="2"/>
              <a:buChar char="ü"/>
            </a:pPr>
            <a:r>
              <a:rPr lang="es-CL" dirty="0">
                <a:solidFill>
                  <a:srgbClr val="002060"/>
                </a:solidFill>
              </a:rPr>
              <a:t>El</a:t>
            </a:r>
            <a:r>
              <a:rPr lang="es-CL" dirty="0">
                <a:solidFill>
                  <a:srgbClr val="002060"/>
                </a:solidFill>
                <a:latin typeface="Calibri" panose="020F0502020204030204" pitchFamily="34" charset="0"/>
                <a:ea typeface="Calibri" panose="020F0502020204030204" pitchFamily="34" charset="0"/>
                <a:cs typeface="Times New Roman" panose="02020603050405020304" pitchFamily="18" charset="0"/>
              </a:rPr>
              <a:t> </a:t>
            </a:r>
            <a:r>
              <a:rPr lang="es-CL" dirty="0">
                <a:latin typeface="Calibri" panose="020F0502020204030204" pitchFamily="34" charset="0"/>
                <a:ea typeface="Calibri" panose="020F0502020204030204" pitchFamily="34" charset="0"/>
                <a:cs typeface="Times New Roman" panose="02020603050405020304" pitchFamily="18" charset="0"/>
              </a:rPr>
              <a:t>objeto de la Habilitación Normativa es </a:t>
            </a:r>
            <a:r>
              <a:rPr lang="es-CL" sz="2400" dirty="0">
                <a:solidFill>
                  <a:srgbClr val="19388D"/>
                </a:solidFill>
                <a:latin typeface="Calibri" panose="020F0502020204030204" pitchFamily="34" charset="0"/>
                <a:ea typeface="Calibri" panose="020F0502020204030204" pitchFamily="34" charset="0"/>
                <a:cs typeface="Times New Roman" panose="02020603050405020304" pitchFamily="18" charset="0"/>
              </a:rPr>
              <a:t>establecer normas urbanísticas especiales</a:t>
            </a:r>
            <a:r>
              <a:rPr lang="es-CL" dirty="0">
                <a:latin typeface="Calibri" panose="020F0502020204030204" pitchFamily="34" charset="0"/>
                <a:ea typeface="Calibri" panose="020F0502020204030204" pitchFamily="34" charset="0"/>
                <a:cs typeface="Times New Roman" panose="02020603050405020304" pitchFamily="18" charset="0"/>
              </a:rPr>
              <a:t> para el terreno “Villa Los Cisnes, localidad de Los Niches, comuna de Curicó”, que solo podrán aplicarse para la construcción del Proyecto Habitacional a desarrollar en dicho terreno, amparado en el Párrafo 2°, Capítulo I, del artículo Cuarto de la LISU.</a:t>
            </a:r>
            <a:endParaRPr lang="es-CL" dirty="0">
              <a:solidFill>
                <a:srgbClr val="002060"/>
              </a:solidFill>
            </a:endParaRPr>
          </a:p>
          <a:p>
            <a:pPr algn="just"/>
            <a:endParaRPr lang="es-CL" dirty="0">
              <a:solidFill>
                <a:srgbClr val="002060"/>
              </a:solidFill>
            </a:endParaRPr>
          </a:p>
        </p:txBody>
      </p:sp>
      <p:sp>
        <p:nvSpPr>
          <p:cNvPr id="2" name="Rectángulo 1"/>
          <p:cNvSpPr/>
          <p:nvPr/>
        </p:nvSpPr>
        <p:spPr>
          <a:xfrm>
            <a:off x="1845548" y="2443593"/>
            <a:ext cx="8500905" cy="492369"/>
          </a:xfrm>
          <a:prstGeom prst="rect">
            <a:avLst/>
          </a:prstGeom>
          <a:solidFill>
            <a:srgbClr val="A9D1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7" name="Imagen 6"/>
          <p:cNvPicPr>
            <a:picLocks noChangeAspect="1"/>
          </p:cNvPicPr>
          <p:nvPr/>
        </p:nvPicPr>
        <p:blipFill>
          <a:blip r:embed="rId2"/>
          <a:stretch>
            <a:fillRect/>
          </a:stretch>
        </p:blipFill>
        <p:spPr>
          <a:xfrm>
            <a:off x="708248" y="585277"/>
            <a:ext cx="1724112" cy="833200"/>
          </a:xfrm>
          <a:prstGeom prst="rect">
            <a:avLst/>
          </a:prstGeom>
        </p:spPr>
      </p:pic>
      <p:pic>
        <p:nvPicPr>
          <p:cNvPr id="9" name="Imagen 8">
            <a:extLst>
              <a:ext uri="{FF2B5EF4-FFF2-40B4-BE49-F238E27FC236}">
                <a16:creationId xmlns:a16="http://schemas.microsoft.com/office/drawing/2014/main" id="{64A6E601-E943-53E7-4244-57F48F1B9605}"/>
              </a:ext>
            </a:extLst>
          </p:cNvPr>
          <p:cNvPicPr>
            <a:picLocks noChangeAspect="1"/>
          </p:cNvPicPr>
          <p:nvPr/>
        </p:nvPicPr>
        <p:blipFill>
          <a:blip r:embed="rId3"/>
          <a:stretch>
            <a:fillRect/>
          </a:stretch>
        </p:blipFill>
        <p:spPr>
          <a:xfrm>
            <a:off x="4275852" y="0"/>
            <a:ext cx="3640297" cy="319178"/>
          </a:xfrm>
          <a:prstGeom prst="rect">
            <a:avLst/>
          </a:prstGeom>
        </p:spPr>
      </p:pic>
      <p:sp>
        <p:nvSpPr>
          <p:cNvPr id="10" name="CuadroTexto 9">
            <a:extLst>
              <a:ext uri="{FF2B5EF4-FFF2-40B4-BE49-F238E27FC236}">
                <a16:creationId xmlns:a16="http://schemas.microsoft.com/office/drawing/2014/main" id="{9E886B4C-BB0C-FB02-E047-1E612E829042}"/>
              </a:ext>
            </a:extLst>
          </p:cNvPr>
          <p:cNvSpPr txBox="1"/>
          <p:nvPr/>
        </p:nvSpPr>
        <p:spPr>
          <a:xfrm>
            <a:off x="874644" y="2301110"/>
            <a:ext cx="10442713" cy="707886"/>
          </a:xfrm>
          <a:prstGeom prst="rect">
            <a:avLst/>
          </a:prstGeom>
          <a:noFill/>
        </p:spPr>
        <p:txBody>
          <a:bodyPr wrap="square">
            <a:spAutoFit/>
          </a:bodyPr>
          <a:lstStyle/>
          <a:p>
            <a:pPr algn="ctr"/>
            <a:r>
              <a:rPr lang="es-CL" sz="4000" b="1" dirty="0">
                <a:solidFill>
                  <a:schemeClr val="bg1"/>
                </a:solidFill>
              </a:rPr>
              <a:t>Habilitación Normativa de Terrenos </a:t>
            </a:r>
          </a:p>
        </p:txBody>
      </p:sp>
    </p:spTree>
    <p:extLst>
      <p:ext uri="{BB962C8B-B14F-4D97-AF65-F5344CB8AC3E}">
        <p14:creationId xmlns:p14="http://schemas.microsoft.com/office/powerpoint/2010/main" val="25366923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orma libre 10"/>
          <p:cNvSpPr/>
          <p:nvPr/>
        </p:nvSpPr>
        <p:spPr>
          <a:xfrm>
            <a:off x="163917" y="205954"/>
            <a:ext cx="11864166" cy="6446092"/>
          </a:xfrm>
          <a:custGeom>
            <a:avLst/>
            <a:gdLst>
              <a:gd name="connsiteX0" fmla="*/ 11720535 w 11864166"/>
              <a:gd name="connsiteY0" fmla="*/ 0 h 6446092"/>
              <a:gd name="connsiteX1" fmla="*/ 11740363 w 11864166"/>
              <a:gd name="connsiteY1" fmla="*/ 4003 h 6446092"/>
              <a:gd name="connsiteX2" fmla="*/ 11750717 w 11864166"/>
              <a:gd name="connsiteY2" fmla="*/ 4003 h 6446092"/>
              <a:gd name="connsiteX3" fmla="*/ 11750717 w 11864166"/>
              <a:gd name="connsiteY3" fmla="*/ 6094 h 6446092"/>
              <a:gd name="connsiteX4" fmla="*/ 11776442 w 11864166"/>
              <a:gd name="connsiteY4" fmla="*/ 11287 h 6446092"/>
              <a:gd name="connsiteX5" fmla="*/ 11864165 w 11864166"/>
              <a:gd name="connsiteY5" fmla="*/ 143630 h 6446092"/>
              <a:gd name="connsiteX6" fmla="*/ 11864165 w 11864166"/>
              <a:gd name="connsiteY6" fmla="*/ 6299672 h 6446092"/>
              <a:gd name="connsiteX7" fmla="*/ 11864166 w 11864166"/>
              <a:gd name="connsiteY7" fmla="*/ 6299675 h 6446092"/>
              <a:gd name="connsiteX8" fmla="*/ 11864165 w 11864166"/>
              <a:gd name="connsiteY8" fmla="*/ 6299679 h 6446092"/>
              <a:gd name="connsiteX9" fmla="*/ 11864165 w 11864166"/>
              <a:gd name="connsiteY9" fmla="*/ 6305561 h 6446092"/>
              <a:gd name="connsiteX10" fmla="*/ 11862368 w 11864166"/>
              <a:gd name="connsiteY10" fmla="*/ 6305561 h 6446092"/>
              <a:gd name="connsiteX11" fmla="*/ 11839636 w 11864166"/>
              <a:gd name="connsiteY11" fmla="*/ 6379980 h 6446092"/>
              <a:gd name="connsiteX12" fmla="*/ 11776443 w 11864166"/>
              <a:gd name="connsiteY12" fmla="*/ 6432018 h 6446092"/>
              <a:gd name="connsiteX13" fmla="*/ 11731431 w 11864166"/>
              <a:gd name="connsiteY13" fmla="*/ 6441106 h 6446092"/>
              <a:gd name="connsiteX14" fmla="*/ 11731431 w 11864166"/>
              <a:gd name="connsiteY14" fmla="*/ 6446092 h 6446092"/>
              <a:gd name="connsiteX15" fmla="*/ 5736552 w 11864166"/>
              <a:gd name="connsiteY15" fmla="*/ 6446092 h 6446092"/>
              <a:gd name="connsiteX16" fmla="*/ 115581 w 11864166"/>
              <a:gd name="connsiteY16" fmla="*/ 6446092 h 6446092"/>
              <a:gd name="connsiteX17" fmla="*/ 115581 w 11864166"/>
              <a:gd name="connsiteY17" fmla="*/ 6439157 h 6446092"/>
              <a:gd name="connsiteX18" fmla="*/ 87724 w 11864166"/>
              <a:gd name="connsiteY18" fmla="*/ 6433533 h 6446092"/>
              <a:gd name="connsiteX19" fmla="*/ 24531 w 11864166"/>
              <a:gd name="connsiteY19" fmla="*/ 6381494 h 6446092"/>
              <a:gd name="connsiteX20" fmla="*/ 1336 w 11864166"/>
              <a:gd name="connsiteY20" fmla="*/ 6305561 h 6446092"/>
              <a:gd name="connsiteX21" fmla="*/ 0 w 11864166"/>
              <a:gd name="connsiteY21" fmla="*/ 6305561 h 6446092"/>
              <a:gd name="connsiteX22" fmla="*/ 0 w 11864166"/>
              <a:gd name="connsiteY22" fmla="*/ 143630 h 6446092"/>
              <a:gd name="connsiteX23" fmla="*/ 959 w 11864166"/>
              <a:gd name="connsiteY23" fmla="*/ 143630 h 6446092"/>
              <a:gd name="connsiteX24" fmla="*/ 12246 w 11864166"/>
              <a:gd name="connsiteY24" fmla="*/ 87724 h 6446092"/>
              <a:gd name="connsiteX25" fmla="*/ 144589 w 11864166"/>
              <a:gd name="connsiteY25" fmla="*/ 1 h 6446092"/>
              <a:gd name="connsiteX26" fmla="*/ 164412 w 11864166"/>
              <a:gd name="connsiteY26" fmla="*/ 4003 h 6446092"/>
              <a:gd name="connsiteX27" fmla="*/ 5736552 w 11864166"/>
              <a:gd name="connsiteY27" fmla="*/ 4003 h 6446092"/>
              <a:gd name="connsiteX28" fmla="*/ 11700707 w 11864166"/>
              <a:gd name="connsiteY28" fmla="*/ 4003 h 644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864166" h="6446092">
                <a:moveTo>
                  <a:pt x="11720535" y="0"/>
                </a:moveTo>
                <a:lnTo>
                  <a:pt x="11740363" y="4003"/>
                </a:lnTo>
                <a:lnTo>
                  <a:pt x="11750717" y="4003"/>
                </a:lnTo>
                <a:lnTo>
                  <a:pt x="11750717" y="6094"/>
                </a:lnTo>
                <a:lnTo>
                  <a:pt x="11776442" y="11287"/>
                </a:lnTo>
                <a:cubicBezTo>
                  <a:pt x="11827993" y="33091"/>
                  <a:pt x="11864165" y="84136"/>
                  <a:pt x="11864165" y="143630"/>
                </a:cubicBezTo>
                <a:lnTo>
                  <a:pt x="11864165" y="6299672"/>
                </a:lnTo>
                <a:lnTo>
                  <a:pt x="11864166" y="6299675"/>
                </a:lnTo>
                <a:lnTo>
                  <a:pt x="11864165" y="6299679"/>
                </a:lnTo>
                <a:lnTo>
                  <a:pt x="11864165" y="6305561"/>
                </a:lnTo>
                <a:lnTo>
                  <a:pt x="11862368" y="6305561"/>
                </a:lnTo>
                <a:lnTo>
                  <a:pt x="11839636" y="6379980"/>
                </a:lnTo>
                <a:cubicBezTo>
                  <a:pt x="11824149" y="6402904"/>
                  <a:pt x="11802219" y="6421116"/>
                  <a:pt x="11776443" y="6432018"/>
                </a:cubicBezTo>
                <a:lnTo>
                  <a:pt x="11731431" y="6441106"/>
                </a:lnTo>
                <a:lnTo>
                  <a:pt x="11731431" y="6446092"/>
                </a:lnTo>
                <a:lnTo>
                  <a:pt x="5736552" y="6446092"/>
                </a:lnTo>
                <a:lnTo>
                  <a:pt x="115581" y="6446092"/>
                </a:lnTo>
                <a:lnTo>
                  <a:pt x="115581" y="6439157"/>
                </a:lnTo>
                <a:lnTo>
                  <a:pt x="87724" y="6433533"/>
                </a:lnTo>
                <a:cubicBezTo>
                  <a:pt x="61949" y="6422630"/>
                  <a:pt x="40018" y="6404418"/>
                  <a:pt x="24531" y="6381494"/>
                </a:cubicBezTo>
                <a:lnTo>
                  <a:pt x="1336" y="6305561"/>
                </a:lnTo>
                <a:lnTo>
                  <a:pt x="0" y="6305561"/>
                </a:lnTo>
                <a:lnTo>
                  <a:pt x="0" y="143630"/>
                </a:lnTo>
                <a:lnTo>
                  <a:pt x="959" y="143630"/>
                </a:lnTo>
                <a:lnTo>
                  <a:pt x="12246" y="87724"/>
                </a:lnTo>
                <a:cubicBezTo>
                  <a:pt x="34050" y="36173"/>
                  <a:pt x="85095" y="1"/>
                  <a:pt x="144589" y="1"/>
                </a:cubicBezTo>
                <a:lnTo>
                  <a:pt x="164412" y="4003"/>
                </a:lnTo>
                <a:lnTo>
                  <a:pt x="5736552" y="4003"/>
                </a:lnTo>
                <a:lnTo>
                  <a:pt x="11700707" y="4003"/>
                </a:lnTo>
                <a:close/>
              </a:path>
            </a:pathLst>
          </a:custGeom>
          <a:solidFill>
            <a:srgbClr val="EEE8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solidFill>
                <a:srgbClr val="EEE8DC"/>
              </a:solidFill>
            </a:endParaRPr>
          </a:p>
        </p:txBody>
      </p:sp>
      <p:sp>
        <p:nvSpPr>
          <p:cNvPr id="7" name="CuadroTexto 6">
            <a:extLst>
              <a:ext uri="{FF2B5EF4-FFF2-40B4-BE49-F238E27FC236}">
                <a16:creationId xmlns:a16="http://schemas.microsoft.com/office/drawing/2014/main" id="{F47C781E-884B-5C71-E4EE-CFFDB930A2EA}"/>
              </a:ext>
            </a:extLst>
          </p:cNvPr>
          <p:cNvSpPr txBox="1"/>
          <p:nvPr/>
        </p:nvSpPr>
        <p:spPr>
          <a:xfrm>
            <a:off x="163916" y="1797800"/>
            <a:ext cx="5103541" cy="646331"/>
          </a:xfrm>
          <a:prstGeom prst="rect">
            <a:avLst/>
          </a:prstGeom>
          <a:noFill/>
        </p:spPr>
        <p:txBody>
          <a:bodyPr wrap="square">
            <a:spAutoFit/>
          </a:bodyPr>
          <a:lstStyle/>
          <a:p>
            <a:pPr algn="ctr"/>
            <a:r>
              <a:rPr lang="es-CL" sz="3600" b="1" dirty="0">
                <a:solidFill>
                  <a:srgbClr val="58B361"/>
                </a:solidFill>
              </a:rPr>
              <a:t>Localidad de Los Niches</a:t>
            </a:r>
          </a:p>
        </p:txBody>
      </p:sp>
      <p:sp>
        <p:nvSpPr>
          <p:cNvPr id="3" name="CuadroTexto 2">
            <a:extLst>
              <a:ext uri="{FF2B5EF4-FFF2-40B4-BE49-F238E27FC236}">
                <a16:creationId xmlns:a16="http://schemas.microsoft.com/office/drawing/2014/main" id="{5447C38E-3DCA-8A02-CCFB-DB0DCB131B4F}"/>
              </a:ext>
            </a:extLst>
          </p:cNvPr>
          <p:cNvSpPr txBox="1"/>
          <p:nvPr/>
        </p:nvSpPr>
        <p:spPr>
          <a:xfrm>
            <a:off x="6157547" y="731242"/>
            <a:ext cx="4514713" cy="369332"/>
          </a:xfrm>
          <a:prstGeom prst="rect">
            <a:avLst/>
          </a:prstGeom>
          <a:noFill/>
        </p:spPr>
        <p:txBody>
          <a:bodyPr wrap="square">
            <a:spAutoFit/>
          </a:bodyPr>
          <a:lstStyle/>
          <a:p>
            <a:pPr algn="just"/>
            <a:r>
              <a:rPr lang="es-CL" dirty="0">
                <a:solidFill>
                  <a:srgbClr val="002060"/>
                </a:solidFill>
              </a:rPr>
              <a:t>Área Urbana de la Localidad de Los Niches</a:t>
            </a:r>
          </a:p>
        </p:txBody>
      </p:sp>
      <p:sp>
        <p:nvSpPr>
          <p:cNvPr id="4" name="CuadroTexto 3">
            <a:extLst>
              <a:ext uri="{FF2B5EF4-FFF2-40B4-BE49-F238E27FC236}">
                <a16:creationId xmlns:a16="http://schemas.microsoft.com/office/drawing/2014/main" id="{48F8E771-E9D2-0618-023E-F5A15589EA68}"/>
              </a:ext>
            </a:extLst>
          </p:cNvPr>
          <p:cNvSpPr txBox="1"/>
          <p:nvPr/>
        </p:nvSpPr>
        <p:spPr>
          <a:xfrm>
            <a:off x="5877012" y="5681121"/>
            <a:ext cx="3082155" cy="707886"/>
          </a:xfrm>
          <a:prstGeom prst="rect">
            <a:avLst/>
          </a:prstGeom>
          <a:noFill/>
        </p:spPr>
        <p:txBody>
          <a:bodyPr wrap="square">
            <a:spAutoFit/>
          </a:bodyPr>
          <a:lstStyle/>
          <a:p>
            <a:pPr algn="ctr"/>
            <a:r>
              <a:rPr lang="es-CL" sz="3200" b="1" dirty="0">
                <a:solidFill>
                  <a:srgbClr val="58B361"/>
                </a:solidFill>
              </a:rPr>
              <a:t>Villa Los Cisnes</a:t>
            </a:r>
            <a:r>
              <a:rPr lang="es-CL" sz="4000" b="1" dirty="0">
                <a:solidFill>
                  <a:srgbClr val="58B361"/>
                </a:solidFill>
              </a:rPr>
              <a:t> </a:t>
            </a:r>
          </a:p>
        </p:txBody>
      </p:sp>
      <p:cxnSp>
        <p:nvCxnSpPr>
          <p:cNvPr id="10" name="Conector recto 9">
            <a:extLst>
              <a:ext uri="{FF2B5EF4-FFF2-40B4-BE49-F238E27FC236}">
                <a16:creationId xmlns:a16="http://schemas.microsoft.com/office/drawing/2014/main" id="{5360A3F1-1C59-DA3D-3E46-2AB0AACC453E}"/>
              </a:ext>
            </a:extLst>
          </p:cNvPr>
          <p:cNvCxnSpPr>
            <a:cxnSpLocks/>
          </p:cNvCxnSpPr>
          <p:nvPr/>
        </p:nvCxnSpPr>
        <p:spPr>
          <a:xfrm>
            <a:off x="416417" y="2343091"/>
            <a:ext cx="0" cy="4134463"/>
          </a:xfrm>
          <a:prstGeom prst="line">
            <a:avLst/>
          </a:prstGeom>
          <a:ln w="19050"/>
        </p:spPr>
        <p:style>
          <a:lnRef idx="1">
            <a:schemeClr val="accent6"/>
          </a:lnRef>
          <a:fillRef idx="0">
            <a:schemeClr val="accent6"/>
          </a:fillRef>
          <a:effectRef idx="0">
            <a:schemeClr val="accent6"/>
          </a:effectRef>
          <a:fontRef idx="minor">
            <a:schemeClr val="tx1"/>
          </a:fontRef>
        </p:style>
      </p:cxnSp>
      <p:pic>
        <p:nvPicPr>
          <p:cNvPr id="12" name="Imagen 11"/>
          <p:cNvPicPr>
            <a:picLocks noChangeAspect="1"/>
          </p:cNvPicPr>
          <p:nvPr/>
        </p:nvPicPr>
        <p:blipFill>
          <a:blip r:embed="rId2"/>
          <a:stretch>
            <a:fillRect/>
          </a:stretch>
        </p:blipFill>
        <p:spPr>
          <a:xfrm>
            <a:off x="708248" y="585277"/>
            <a:ext cx="1724112" cy="833200"/>
          </a:xfrm>
          <a:prstGeom prst="rect">
            <a:avLst/>
          </a:prstGeom>
        </p:spPr>
      </p:pic>
      <p:pic>
        <p:nvPicPr>
          <p:cNvPr id="13" name="Imagen 12">
            <a:extLst>
              <a:ext uri="{FF2B5EF4-FFF2-40B4-BE49-F238E27FC236}">
                <a16:creationId xmlns:a16="http://schemas.microsoft.com/office/drawing/2014/main" id="{64A6E601-E943-53E7-4244-57F48F1B9605}"/>
              </a:ext>
            </a:extLst>
          </p:cNvPr>
          <p:cNvPicPr>
            <a:picLocks noChangeAspect="1"/>
          </p:cNvPicPr>
          <p:nvPr/>
        </p:nvPicPr>
        <p:blipFill>
          <a:blip r:embed="rId3"/>
          <a:stretch>
            <a:fillRect/>
          </a:stretch>
        </p:blipFill>
        <p:spPr>
          <a:xfrm>
            <a:off x="4275852" y="0"/>
            <a:ext cx="3640297" cy="319178"/>
          </a:xfrm>
          <a:prstGeom prst="rect">
            <a:avLst/>
          </a:prstGeom>
        </p:spPr>
      </p:pic>
      <p:pic>
        <p:nvPicPr>
          <p:cNvPr id="5" name="Imagen 4">
            <a:extLst>
              <a:ext uri="{FF2B5EF4-FFF2-40B4-BE49-F238E27FC236}">
                <a16:creationId xmlns:a16="http://schemas.microsoft.com/office/drawing/2014/main" id="{AF99F545-B556-7D57-B230-0218692AF3A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0780" t="23523" r="14109" b="5766"/>
          <a:stretch>
            <a:fillRect/>
          </a:stretch>
        </p:blipFill>
        <p:spPr bwMode="auto">
          <a:xfrm>
            <a:off x="484747" y="2314840"/>
            <a:ext cx="5571774" cy="3103243"/>
          </a:xfrm>
          <a:prstGeom prst="rect">
            <a:avLst/>
          </a:prstGeom>
          <a:ln>
            <a:noFill/>
          </a:ln>
          <a:extLst>
            <a:ext uri="{53640926-AAD7-44D8-BBD7-CCE9431645EC}">
              <a14:shadowObscured xmlns:a14="http://schemas.microsoft.com/office/drawing/2010/main"/>
            </a:ext>
          </a:extLst>
        </p:spPr>
      </p:pic>
      <p:pic>
        <p:nvPicPr>
          <p:cNvPr id="14" name="Imagen 13">
            <a:extLst>
              <a:ext uri="{FF2B5EF4-FFF2-40B4-BE49-F238E27FC236}">
                <a16:creationId xmlns:a16="http://schemas.microsoft.com/office/drawing/2014/main" id="{25B98015-568D-F657-DA89-2FB86793603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1561" t="8462" r="17752" b="4753"/>
          <a:stretch>
            <a:fillRect/>
          </a:stretch>
        </p:blipFill>
        <p:spPr bwMode="auto">
          <a:xfrm>
            <a:off x="6157547" y="1100574"/>
            <a:ext cx="5603240" cy="4740910"/>
          </a:xfrm>
          <a:prstGeom prst="rect">
            <a:avLst/>
          </a:prstGeom>
          <a:ln w="25400">
            <a:solidFill>
              <a:srgbClr val="C00000"/>
            </a:solidFill>
          </a:ln>
          <a:extLst>
            <a:ext uri="{53640926-AAD7-44D8-BBD7-CCE9431645EC}">
              <a14:shadowObscured xmlns:a14="http://schemas.microsoft.com/office/drawing/2010/main"/>
            </a:ext>
          </a:extLst>
        </p:spPr>
      </p:pic>
      <p:sp>
        <p:nvSpPr>
          <p:cNvPr id="15" name="Rectángulo 14">
            <a:extLst>
              <a:ext uri="{FF2B5EF4-FFF2-40B4-BE49-F238E27FC236}">
                <a16:creationId xmlns:a16="http://schemas.microsoft.com/office/drawing/2014/main" id="{2269E3D2-0B83-D2D3-DC4D-620A0DFAA793}"/>
              </a:ext>
            </a:extLst>
          </p:cNvPr>
          <p:cNvSpPr/>
          <p:nvPr/>
        </p:nvSpPr>
        <p:spPr>
          <a:xfrm>
            <a:off x="3528508" y="4342721"/>
            <a:ext cx="747344" cy="745646"/>
          </a:xfrm>
          <a:prstGeom prst="rect">
            <a:avLst/>
          </a:prstGeom>
          <a:noFill/>
          <a:ln w="41275">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L"/>
          </a:p>
        </p:txBody>
      </p:sp>
      <p:cxnSp>
        <p:nvCxnSpPr>
          <p:cNvPr id="17" name="Conector recto 16">
            <a:extLst>
              <a:ext uri="{FF2B5EF4-FFF2-40B4-BE49-F238E27FC236}">
                <a16:creationId xmlns:a16="http://schemas.microsoft.com/office/drawing/2014/main" id="{BB69A85D-C96D-F544-EE27-EC1C94553ED6}"/>
              </a:ext>
            </a:extLst>
          </p:cNvPr>
          <p:cNvCxnSpPr>
            <a:cxnSpLocks/>
            <a:stCxn id="15" idx="3"/>
          </p:cNvCxnSpPr>
          <p:nvPr/>
        </p:nvCxnSpPr>
        <p:spPr>
          <a:xfrm flipV="1">
            <a:off x="4275852" y="4704542"/>
            <a:ext cx="1881695" cy="11002"/>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86918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rma libre 6"/>
          <p:cNvSpPr/>
          <p:nvPr/>
        </p:nvSpPr>
        <p:spPr>
          <a:xfrm>
            <a:off x="163917" y="205954"/>
            <a:ext cx="11864166" cy="6446092"/>
          </a:xfrm>
          <a:custGeom>
            <a:avLst/>
            <a:gdLst>
              <a:gd name="connsiteX0" fmla="*/ 11720535 w 11864166"/>
              <a:gd name="connsiteY0" fmla="*/ 0 h 6446092"/>
              <a:gd name="connsiteX1" fmla="*/ 11740363 w 11864166"/>
              <a:gd name="connsiteY1" fmla="*/ 4003 h 6446092"/>
              <a:gd name="connsiteX2" fmla="*/ 11750717 w 11864166"/>
              <a:gd name="connsiteY2" fmla="*/ 4003 h 6446092"/>
              <a:gd name="connsiteX3" fmla="*/ 11750717 w 11864166"/>
              <a:gd name="connsiteY3" fmla="*/ 6094 h 6446092"/>
              <a:gd name="connsiteX4" fmla="*/ 11776442 w 11864166"/>
              <a:gd name="connsiteY4" fmla="*/ 11287 h 6446092"/>
              <a:gd name="connsiteX5" fmla="*/ 11864165 w 11864166"/>
              <a:gd name="connsiteY5" fmla="*/ 143630 h 6446092"/>
              <a:gd name="connsiteX6" fmla="*/ 11864165 w 11864166"/>
              <a:gd name="connsiteY6" fmla="*/ 6299672 h 6446092"/>
              <a:gd name="connsiteX7" fmla="*/ 11864166 w 11864166"/>
              <a:gd name="connsiteY7" fmla="*/ 6299675 h 6446092"/>
              <a:gd name="connsiteX8" fmla="*/ 11864165 w 11864166"/>
              <a:gd name="connsiteY8" fmla="*/ 6299679 h 6446092"/>
              <a:gd name="connsiteX9" fmla="*/ 11864165 w 11864166"/>
              <a:gd name="connsiteY9" fmla="*/ 6305561 h 6446092"/>
              <a:gd name="connsiteX10" fmla="*/ 11862368 w 11864166"/>
              <a:gd name="connsiteY10" fmla="*/ 6305561 h 6446092"/>
              <a:gd name="connsiteX11" fmla="*/ 11839636 w 11864166"/>
              <a:gd name="connsiteY11" fmla="*/ 6379980 h 6446092"/>
              <a:gd name="connsiteX12" fmla="*/ 11776443 w 11864166"/>
              <a:gd name="connsiteY12" fmla="*/ 6432018 h 6446092"/>
              <a:gd name="connsiteX13" fmla="*/ 11731431 w 11864166"/>
              <a:gd name="connsiteY13" fmla="*/ 6441106 h 6446092"/>
              <a:gd name="connsiteX14" fmla="*/ 11731431 w 11864166"/>
              <a:gd name="connsiteY14" fmla="*/ 6446092 h 6446092"/>
              <a:gd name="connsiteX15" fmla="*/ 5736552 w 11864166"/>
              <a:gd name="connsiteY15" fmla="*/ 6446092 h 6446092"/>
              <a:gd name="connsiteX16" fmla="*/ 115581 w 11864166"/>
              <a:gd name="connsiteY16" fmla="*/ 6446092 h 6446092"/>
              <a:gd name="connsiteX17" fmla="*/ 115581 w 11864166"/>
              <a:gd name="connsiteY17" fmla="*/ 6439157 h 6446092"/>
              <a:gd name="connsiteX18" fmla="*/ 87724 w 11864166"/>
              <a:gd name="connsiteY18" fmla="*/ 6433533 h 6446092"/>
              <a:gd name="connsiteX19" fmla="*/ 24531 w 11864166"/>
              <a:gd name="connsiteY19" fmla="*/ 6381494 h 6446092"/>
              <a:gd name="connsiteX20" fmla="*/ 1336 w 11864166"/>
              <a:gd name="connsiteY20" fmla="*/ 6305561 h 6446092"/>
              <a:gd name="connsiteX21" fmla="*/ 0 w 11864166"/>
              <a:gd name="connsiteY21" fmla="*/ 6305561 h 6446092"/>
              <a:gd name="connsiteX22" fmla="*/ 0 w 11864166"/>
              <a:gd name="connsiteY22" fmla="*/ 143630 h 6446092"/>
              <a:gd name="connsiteX23" fmla="*/ 959 w 11864166"/>
              <a:gd name="connsiteY23" fmla="*/ 143630 h 6446092"/>
              <a:gd name="connsiteX24" fmla="*/ 12246 w 11864166"/>
              <a:gd name="connsiteY24" fmla="*/ 87724 h 6446092"/>
              <a:gd name="connsiteX25" fmla="*/ 144589 w 11864166"/>
              <a:gd name="connsiteY25" fmla="*/ 1 h 6446092"/>
              <a:gd name="connsiteX26" fmla="*/ 164412 w 11864166"/>
              <a:gd name="connsiteY26" fmla="*/ 4003 h 6446092"/>
              <a:gd name="connsiteX27" fmla="*/ 5736552 w 11864166"/>
              <a:gd name="connsiteY27" fmla="*/ 4003 h 6446092"/>
              <a:gd name="connsiteX28" fmla="*/ 11700707 w 11864166"/>
              <a:gd name="connsiteY28" fmla="*/ 4003 h 644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864166" h="6446092">
                <a:moveTo>
                  <a:pt x="11720535" y="0"/>
                </a:moveTo>
                <a:lnTo>
                  <a:pt x="11740363" y="4003"/>
                </a:lnTo>
                <a:lnTo>
                  <a:pt x="11750717" y="4003"/>
                </a:lnTo>
                <a:lnTo>
                  <a:pt x="11750717" y="6094"/>
                </a:lnTo>
                <a:lnTo>
                  <a:pt x="11776442" y="11287"/>
                </a:lnTo>
                <a:cubicBezTo>
                  <a:pt x="11827993" y="33091"/>
                  <a:pt x="11864165" y="84136"/>
                  <a:pt x="11864165" y="143630"/>
                </a:cubicBezTo>
                <a:lnTo>
                  <a:pt x="11864165" y="6299672"/>
                </a:lnTo>
                <a:lnTo>
                  <a:pt x="11864166" y="6299675"/>
                </a:lnTo>
                <a:lnTo>
                  <a:pt x="11864165" y="6299679"/>
                </a:lnTo>
                <a:lnTo>
                  <a:pt x="11864165" y="6305561"/>
                </a:lnTo>
                <a:lnTo>
                  <a:pt x="11862368" y="6305561"/>
                </a:lnTo>
                <a:lnTo>
                  <a:pt x="11839636" y="6379980"/>
                </a:lnTo>
                <a:cubicBezTo>
                  <a:pt x="11824149" y="6402904"/>
                  <a:pt x="11802219" y="6421116"/>
                  <a:pt x="11776443" y="6432018"/>
                </a:cubicBezTo>
                <a:lnTo>
                  <a:pt x="11731431" y="6441106"/>
                </a:lnTo>
                <a:lnTo>
                  <a:pt x="11731431" y="6446092"/>
                </a:lnTo>
                <a:lnTo>
                  <a:pt x="5736552" y="6446092"/>
                </a:lnTo>
                <a:lnTo>
                  <a:pt x="115581" y="6446092"/>
                </a:lnTo>
                <a:lnTo>
                  <a:pt x="115581" y="6439157"/>
                </a:lnTo>
                <a:lnTo>
                  <a:pt x="87724" y="6433533"/>
                </a:lnTo>
                <a:cubicBezTo>
                  <a:pt x="61949" y="6422630"/>
                  <a:pt x="40018" y="6404418"/>
                  <a:pt x="24531" y="6381494"/>
                </a:cubicBezTo>
                <a:lnTo>
                  <a:pt x="1336" y="6305561"/>
                </a:lnTo>
                <a:lnTo>
                  <a:pt x="0" y="6305561"/>
                </a:lnTo>
                <a:lnTo>
                  <a:pt x="0" y="143630"/>
                </a:lnTo>
                <a:lnTo>
                  <a:pt x="959" y="143630"/>
                </a:lnTo>
                <a:lnTo>
                  <a:pt x="12246" y="87724"/>
                </a:lnTo>
                <a:cubicBezTo>
                  <a:pt x="34050" y="36173"/>
                  <a:pt x="85095" y="1"/>
                  <a:pt x="144589" y="1"/>
                </a:cubicBezTo>
                <a:lnTo>
                  <a:pt x="164412" y="4003"/>
                </a:lnTo>
                <a:lnTo>
                  <a:pt x="5736552" y="4003"/>
                </a:lnTo>
                <a:lnTo>
                  <a:pt x="11700707" y="4003"/>
                </a:lnTo>
                <a:close/>
              </a:path>
            </a:pathLst>
          </a:custGeom>
          <a:solidFill>
            <a:srgbClr val="EEE8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solidFill>
                <a:srgbClr val="EEE8DC"/>
              </a:solidFill>
            </a:endParaRPr>
          </a:p>
        </p:txBody>
      </p:sp>
      <p:sp>
        <p:nvSpPr>
          <p:cNvPr id="6" name="CuadroTexto 5">
            <a:extLst>
              <a:ext uri="{FF2B5EF4-FFF2-40B4-BE49-F238E27FC236}">
                <a16:creationId xmlns:a16="http://schemas.microsoft.com/office/drawing/2014/main" id="{E2747421-67B0-D293-FAC6-F8222F93E750}"/>
              </a:ext>
            </a:extLst>
          </p:cNvPr>
          <p:cNvSpPr txBox="1"/>
          <p:nvPr/>
        </p:nvSpPr>
        <p:spPr>
          <a:xfrm>
            <a:off x="4072759" y="1418477"/>
            <a:ext cx="7259623" cy="4801314"/>
          </a:xfrm>
          <a:prstGeom prst="rect">
            <a:avLst/>
          </a:prstGeom>
          <a:noFill/>
        </p:spPr>
        <p:txBody>
          <a:bodyPr wrap="square">
            <a:spAutoFit/>
          </a:bodyPr>
          <a:lstStyle/>
          <a:p>
            <a:pPr marL="285750" indent="-285750">
              <a:buFont typeface="Wingdings" panose="05000000000000000000" pitchFamily="2" charset="2"/>
              <a:buChar char="ü"/>
            </a:pPr>
            <a:r>
              <a:rPr lang="es-ES" dirty="0"/>
              <a:t>Que los terrenos se encuentren inscritos en el respectivo Conservador de Bienes Raíces (CBR) a nombre de un </a:t>
            </a:r>
            <a:r>
              <a:rPr lang="es-ES" b="1" dirty="0"/>
              <a:t>Servicio Regional de Vivienda y Urbanización (SERVIU Maule).</a:t>
            </a:r>
          </a:p>
          <a:p>
            <a:pPr marL="285750" indent="-285750">
              <a:buFont typeface="Wingdings" panose="05000000000000000000" pitchFamily="2" charset="2"/>
              <a:buChar char="ü"/>
            </a:pPr>
            <a:endParaRPr lang="es-ES" b="1" dirty="0"/>
          </a:p>
          <a:p>
            <a:pPr marL="742950" lvl="1" indent="-285750">
              <a:buFont typeface="Wingdings" panose="05000000000000000000" pitchFamily="2" charset="2"/>
              <a:buChar char="§"/>
            </a:pPr>
            <a:r>
              <a:rPr lang="es-CL" b="1" dirty="0">
                <a:solidFill>
                  <a:srgbClr val="002060"/>
                </a:solidFill>
              </a:rPr>
              <a:t>Inscrito a </a:t>
            </a:r>
            <a:r>
              <a:rPr lang="es-CL" b="1" dirty="0" err="1">
                <a:solidFill>
                  <a:srgbClr val="002060"/>
                </a:solidFill>
              </a:rPr>
              <a:t>Fs</a:t>
            </a:r>
            <a:r>
              <a:rPr lang="es-CL" b="1" dirty="0">
                <a:solidFill>
                  <a:srgbClr val="002060"/>
                </a:solidFill>
              </a:rPr>
              <a:t> 3.570 </a:t>
            </a:r>
            <a:r>
              <a:rPr lang="es-CL" b="1" dirty="0" err="1">
                <a:solidFill>
                  <a:srgbClr val="002060"/>
                </a:solidFill>
              </a:rPr>
              <a:t>vta</a:t>
            </a:r>
            <a:r>
              <a:rPr lang="es-CL" b="1" dirty="0">
                <a:solidFill>
                  <a:srgbClr val="002060"/>
                </a:solidFill>
              </a:rPr>
              <a:t> N°3.784 año 2025 del CBR de Curicó a nombre del Servicio de Vivienda y Urbanismo Región del Maule</a:t>
            </a:r>
          </a:p>
          <a:p>
            <a:endParaRPr lang="es-CL" dirty="0">
              <a:solidFill>
                <a:srgbClr val="002060"/>
              </a:solidFill>
            </a:endParaRPr>
          </a:p>
          <a:p>
            <a:pPr marL="285750" indent="-285750">
              <a:buFont typeface="Wingdings" panose="05000000000000000000" pitchFamily="2" charset="2"/>
              <a:buChar char="ü"/>
            </a:pPr>
            <a:endParaRPr lang="es-ES" dirty="0"/>
          </a:p>
          <a:p>
            <a:pPr marL="285750" indent="-285750">
              <a:buFont typeface="Wingdings" panose="05000000000000000000" pitchFamily="2" charset="2"/>
              <a:buChar char="ü"/>
            </a:pPr>
            <a:r>
              <a:rPr lang="es-ES" dirty="0"/>
              <a:t>Que el objetivo es viabilizar la construcción de viviendas para beneficiarios del programa del Fondo Solidario de Elección de Vivienda o del programa habitacional que lo reemplace o para la </a:t>
            </a:r>
            <a:r>
              <a:rPr lang="es-ES" b="1" dirty="0"/>
              <a:t>construcción de viviendas de interés público.</a:t>
            </a:r>
          </a:p>
          <a:p>
            <a:pPr marL="285750" indent="-285750">
              <a:buFont typeface="Wingdings" panose="05000000000000000000" pitchFamily="2" charset="2"/>
              <a:buChar char="ü"/>
            </a:pPr>
            <a:endParaRPr lang="es-ES" b="1" dirty="0">
              <a:solidFill>
                <a:srgbClr val="002060"/>
              </a:solidFill>
            </a:endParaRPr>
          </a:p>
          <a:p>
            <a:pPr marL="742950" lvl="1" indent="-285750">
              <a:buFont typeface="Arial" panose="020B0604020202020204" pitchFamily="34" charset="0"/>
              <a:buChar char="•"/>
            </a:pPr>
            <a:r>
              <a:rPr lang="es-ES" b="1" dirty="0">
                <a:solidFill>
                  <a:srgbClr val="002060"/>
                </a:solidFill>
              </a:rPr>
              <a:t>Busca la ejecución del Conjunto Habitacional para los Comités Habitacionales Villa Los Cisnes 1, 2 y 3 de Los Niches para 387 familias.</a:t>
            </a:r>
            <a:endParaRPr lang="es-CL" dirty="0">
              <a:solidFill>
                <a:srgbClr val="002060"/>
              </a:solidFill>
            </a:endParaRPr>
          </a:p>
          <a:p>
            <a:pPr algn="just"/>
            <a:endParaRPr lang="es-CL" dirty="0">
              <a:solidFill>
                <a:srgbClr val="002060"/>
              </a:solidFill>
            </a:endParaRPr>
          </a:p>
        </p:txBody>
      </p:sp>
      <p:sp>
        <p:nvSpPr>
          <p:cNvPr id="2" name="CuadroTexto 1">
            <a:extLst>
              <a:ext uri="{FF2B5EF4-FFF2-40B4-BE49-F238E27FC236}">
                <a16:creationId xmlns:a16="http://schemas.microsoft.com/office/drawing/2014/main" id="{F4C5D0C3-596D-3ADB-4FC6-F88B689F3060}"/>
              </a:ext>
            </a:extLst>
          </p:cNvPr>
          <p:cNvSpPr txBox="1"/>
          <p:nvPr/>
        </p:nvSpPr>
        <p:spPr>
          <a:xfrm>
            <a:off x="607766" y="3327981"/>
            <a:ext cx="3301044" cy="830997"/>
          </a:xfrm>
          <a:prstGeom prst="rect">
            <a:avLst/>
          </a:prstGeom>
          <a:noFill/>
        </p:spPr>
        <p:txBody>
          <a:bodyPr wrap="square">
            <a:spAutoFit/>
          </a:bodyPr>
          <a:lstStyle/>
          <a:p>
            <a:r>
              <a:rPr lang="es-CL" sz="4800" b="1" dirty="0">
                <a:solidFill>
                  <a:srgbClr val="58B361"/>
                </a:solidFill>
              </a:rPr>
              <a:t>Requisitos </a:t>
            </a:r>
          </a:p>
        </p:txBody>
      </p:sp>
      <p:pic>
        <p:nvPicPr>
          <p:cNvPr id="8" name="Imagen 7"/>
          <p:cNvPicPr>
            <a:picLocks noChangeAspect="1"/>
          </p:cNvPicPr>
          <p:nvPr/>
        </p:nvPicPr>
        <p:blipFill>
          <a:blip r:embed="rId2"/>
          <a:stretch>
            <a:fillRect/>
          </a:stretch>
        </p:blipFill>
        <p:spPr>
          <a:xfrm>
            <a:off x="708248" y="585277"/>
            <a:ext cx="1724112" cy="833200"/>
          </a:xfrm>
          <a:prstGeom prst="rect">
            <a:avLst/>
          </a:prstGeom>
        </p:spPr>
      </p:pic>
      <p:pic>
        <p:nvPicPr>
          <p:cNvPr id="10" name="Imagen 9">
            <a:extLst>
              <a:ext uri="{FF2B5EF4-FFF2-40B4-BE49-F238E27FC236}">
                <a16:creationId xmlns:a16="http://schemas.microsoft.com/office/drawing/2014/main" id="{64A6E601-E943-53E7-4244-57F48F1B9605}"/>
              </a:ext>
            </a:extLst>
          </p:cNvPr>
          <p:cNvPicPr>
            <a:picLocks noChangeAspect="1"/>
          </p:cNvPicPr>
          <p:nvPr/>
        </p:nvPicPr>
        <p:blipFill>
          <a:blip r:embed="rId3"/>
          <a:stretch>
            <a:fillRect/>
          </a:stretch>
        </p:blipFill>
        <p:spPr>
          <a:xfrm>
            <a:off x="4275852" y="0"/>
            <a:ext cx="3640297" cy="319178"/>
          </a:xfrm>
          <a:prstGeom prst="rect">
            <a:avLst/>
          </a:prstGeom>
        </p:spPr>
      </p:pic>
    </p:spTree>
    <p:extLst>
      <p:ext uri="{BB962C8B-B14F-4D97-AF65-F5344CB8AC3E}">
        <p14:creationId xmlns:p14="http://schemas.microsoft.com/office/powerpoint/2010/main" val="27258887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AEBA02-04B1-13E6-6D54-0E53E1254B2E}"/>
            </a:ext>
          </a:extLst>
        </p:cNvPr>
        <p:cNvGrpSpPr/>
        <p:nvPr/>
      </p:nvGrpSpPr>
      <p:grpSpPr>
        <a:xfrm>
          <a:off x="0" y="0"/>
          <a:ext cx="0" cy="0"/>
          <a:chOff x="0" y="0"/>
          <a:chExt cx="0" cy="0"/>
        </a:xfrm>
      </p:grpSpPr>
      <p:sp>
        <p:nvSpPr>
          <p:cNvPr id="11" name="Forma libre 10">
            <a:extLst>
              <a:ext uri="{FF2B5EF4-FFF2-40B4-BE49-F238E27FC236}">
                <a16:creationId xmlns:a16="http://schemas.microsoft.com/office/drawing/2014/main" id="{E9A7F3A4-DB63-0447-941B-48E229AF6537}"/>
              </a:ext>
            </a:extLst>
          </p:cNvPr>
          <p:cNvSpPr/>
          <p:nvPr/>
        </p:nvSpPr>
        <p:spPr>
          <a:xfrm>
            <a:off x="163918" y="205954"/>
            <a:ext cx="11864166" cy="6446092"/>
          </a:xfrm>
          <a:custGeom>
            <a:avLst/>
            <a:gdLst>
              <a:gd name="connsiteX0" fmla="*/ 11720535 w 11864166"/>
              <a:gd name="connsiteY0" fmla="*/ 0 h 6446092"/>
              <a:gd name="connsiteX1" fmla="*/ 11740363 w 11864166"/>
              <a:gd name="connsiteY1" fmla="*/ 4003 h 6446092"/>
              <a:gd name="connsiteX2" fmla="*/ 11750717 w 11864166"/>
              <a:gd name="connsiteY2" fmla="*/ 4003 h 6446092"/>
              <a:gd name="connsiteX3" fmla="*/ 11750717 w 11864166"/>
              <a:gd name="connsiteY3" fmla="*/ 6094 h 6446092"/>
              <a:gd name="connsiteX4" fmla="*/ 11776442 w 11864166"/>
              <a:gd name="connsiteY4" fmla="*/ 11287 h 6446092"/>
              <a:gd name="connsiteX5" fmla="*/ 11864165 w 11864166"/>
              <a:gd name="connsiteY5" fmla="*/ 143630 h 6446092"/>
              <a:gd name="connsiteX6" fmla="*/ 11864165 w 11864166"/>
              <a:gd name="connsiteY6" fmla="*/ 6299672 h 6446092"/>
              <a:gd name="connsiteX7" fmla="*/ 11864166 w 11864166"/>
              <a:gd name="connsiteY7" fmla="*/ 6299675 h 6446092"/>
              <a:gd name="connsiteX8" fmla="*/ 11864165 w 11864166"/>
              <a:gd name="connsiteY8" fmla="*/ 6299679 h 6446092"/>
              <a:gd name="connsiteX9" fmla="*/ 11864165 w 11864166"/>
              <a:gd name="connsiteY9" fmla="*/ 6305561 h 6446092"/>
              <a:gd name="connsiteX10" fmla="*/ 11862368 w 11864166"/>
              <a:gd name="connsiteY10" fmla="*/ 6305561 h 6446092"/>
              <a:gd name="connsiteX11" fmla="*/ 11839636 w 11864166"/>
              <a:gd name="connsiteY11" fmla="*/ 6379980 h 6446092"/>
              <a:gd name="connsiteX12" fmla="*/ 11776443 w 11864166"/>
              <a:gd name="connsiteY12" fmla="*/ 6432018 h 6446092"/>
              <a:gd name="connsiteX13" fmla="*/ 11731431 w 11864166"/>
              <a:gd name="connsiteY13" fmla="*/ 6441106 h 6446092"/>
              <a:gd name="connsiteX14" fmla="*/ 11731431 w 11864166"/>
              <a:gd name="connsiteY14" fmla="*/ 6446092 h 6446092"/>
              <a:gd name="connsiteX15" fmla="*/ 5736552 w 11864166"/>
              <a:gd name="connsiteY15" fmla="*/ 6446092 h 6446092"/>
              <a:gd name="connsiteX16" fmla="*/ 115581 w 11864166"/>
              <a:gd name="connsiteY16" fmla="*/ 6446092 h 6446092"/>
              <a:gd name="connsiteX17" fmla="*/ 115581 w 11864166"/>
              <a:gd name="connsiteY17" fmla="*/ 6439157 h 6446092"/>
              <a:gd name="connsiteX18" fmla="*/ 87724 w 11864166"/>
              <a:gd name="connsiteY18" fmla="*/ 6433533 h 6446092"/>
              <a:gd name="connsiteX19" fmla="*/ 24531 w 11864166"/>
              <a:gd name="connsiteY19" fmla="*/ 6381494 h 6446092"/>
              <a:gd name="connsiteX20" fmla="*/ 1336 w 11864166"/>
              <a:gd name="connsiteY20" fmla="*/ 6305561 h 6446092"/>
              <a:gd name="connsiteX21" fmla="*/ 0 w 11864166"/>
              <a:gd name="connsiteY21" fmla="*/ 6305561 h 6446092"/>
              <a:gd name="connsiteX22" fmla="*/ 0 w 11864166"/>
              <a:gd name="connsiteY22" fmla="*/ 143630 h 6446092"/>
              <a:gd name="connsiteX23" fmla="*/ 959 w 11864166"/>
              <a:gd name="connsiteY23" fmla="*/ 143630 h 6446092"/>
              <a:gd name="connsiteX24" fmla="*/ 12246 w 11864166"/>
              <a:gd name="connsiteY24" fmla="*/ 87724 h 6446092"/>
              <a:gd name="connsiteX25" fmla="*/ 144589 w 11864166"/>
              <a:gd name="connsiteY25" fmla="*/ 1 h 6446092"/>
              <a:gd name="connsiteX26" fmla="*/ 164412 w 11864166"/>
              <a:gd name="connsiteY26" fmla="*/ 4003 h 6446092"/>
              <a:gd name="connsiteX27" fmla="*/ 5736552 w 11864166"/>
              <a:gd name="connsiteY27" fmla="*/ 4003 h 6446092"/>
              <a:gd name="connsiteX28" fmla="*/ 11700707 w 11864166"/>
              <a:gd name="connsiteY28" fmla="*/ 4003 h 644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864166" h="6446092">
                <a:moveTo>
                  <a:pt x="11720535" y="0"/>
                </a:moveTo>
                <a:lnTo>
                  <a:pt x="11740363" y="4003"/>
                </a:lnTo>
                <a:lnTo>
                  <a:pt x="11750717" y="4003"/>
                </a:lnTo>
                <a:lnTo>
                  <a:pt x="11750717" y="6094"/>
                </a:lnTo>
                <a:lnTo>
                  <a:pt x="11776442" y="11287"/>
                </a:lnTo>
                <a:cubicBezTo>
                  <a:pt x="11827993" y="33091"/>
                  <a:pt x="11864165" y="84136"/>
                  <a:pt x="11864165" y="143630"/>
                </a:cubicBezTo>
                <a:lnTo>
                  <a:pt x="11864165" y="6299672"/>
                </a:lnTo>
                <a:lnTo>
                  <a:pt x="11864166" y="6299675"/>
                </a:lnTo>
                <a:lnTo>
                  <a:pt x="11864165" y="6299679"/>
                </a:lnTo>
                <a:lnTo>
                  <a:pt x="11864165" y="6305561"/>
                </a:lnTo>
                <a:lnTo>
                  <a:pt x="11862368" y="6305561"/>
                </a:lnTo>
                <a:lnTo>
                  <a:pt x="11839636" y="6379980"/>
                </a:lnTo>
                <a:cubicBezTo>
                  <a:pt x="11824149" y="6402904"/>
                  <a:pt x="11802219" y="6421116"/>
                  <a:pt x="11776443" y="6432018"/>
                </a:cubicBezTo>
                <a:lnTo>
                  <a:pt x="11731431" y="6441106"/>
                </a:lnTo>
                <a:lnTo>
                  <a:pt x="11731431" y="6446092"/>
                </a:lnTo>
                <a:lnTo>
                  <a:pt x="5736552" y="6446092"/>
                </a:lnTo>
                <a:lnTo>
                  <a:pt x="115581" y="6446092"/>
                </a:lnTo>
                <a:lnTo>
                  <a:pt x="115581" y="6439157"/>
                </a:lnTo>
                <a:lnTo>
                  <a:pt x="87724" y="6433533"/>
                </a:lnTo>
                <a:cubicBezTo>
                  <a:pt x="61949" y="6422630"/>
                  <a:pt x="40018" y="6404418"/>
                  <a:pt x="24531" y="6381494"/>
                </a:cubicBezTo>
                <a:lnTo>
                  <a:pt x="1336" y="6305561"/>
                </a:lnTo>
                <a:lnTo>
                  <a:pt x="0" y="6305561"/>
                </a:lnTo>
                <a:lnTo>
                  <a:pt x="0" y="143630"/>
                </a:lnTo>
                <a:lnTo>
                  <a:pt x="959" y="143630"/>
                </a:lnTo>
                <a:lnTo>
                  <a:pt x="12246" y="87724"/>
                </a:lnTo>
                <a:cubicBezTo>
                  <a:pt x="34050" y="36173"/>
                  <a:pt x="85095" y="1"/>
                  <a:pt x="144589" y="1"/>
                </a:cubicBezTo>
                <a:lnTo>
                  <a:pt x="164412" y="4003"/>
                </a:lnTo>
                <a:lnTo>
                  <a:pt x="5736552" y="4003"/>
                </a:lnTo>
                <a:lnTo>
                  <a:pt x="11700707" y="4003"/>
                </a:lnTo>
                <a:close/>
              </a:path>
            </a:pathLst>
          </a:custGeom>
          <a:solidFill>
            <a:srgbClr val="EEE8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solidFill>
                <a:srgbClr val="EEE8DC"/>
              </a:solidFill>
            </a:endParaRPr>
          </a:p>
        </p:txBody>
      </p:sp>
      <p:sp>
        <p:nvSpPr>
          <p:cNvPr id="7" name="CuadroTexto 6">
            <a:extLst>
              <a:ext uri="{FF2B5EF4-FFF2-40B4-BE49-F238E27FC236}">
                <a16:creationId xmlns:a16="http://schemas.microsoft.com/office/drawing/2014/main" id="{4CA4425D-B9F4-3010-27F2-D980FF6E10C2}"/>
              </a:ext>
            </a:extLst>
          </p:cNvPr>
          <p:cNvSpPr txBox="1"/>
          <p:nvPr/>
        </p:nvSpPr>
        <p:spPr>
          <a:xfrm>
            <a:off x="309202" y="1530480"/>
            <a:ext cx="3966650" cy="646331"/>
          </a:xfrm>
          <a:prstGeom prst="rect">
            <a:avLst/>
          </a:prstGeom>
          <a:noFill/>
        </p:spPr>
        <p:txBody>
          <a:bodyPr wrap="square">
            <a:spAutoFit/>
          </a:bodyPr>
          <a:lstStyle/>
          <a:p>
            <a:pPr algn="ctr"/>
            <a:r>
              <a:rPr lang="es-CL" sz="3600" b="1" dirty="0">
                <a:solidFill>
                  <a:srgbClr val="58B361"/>
                </a:solidFill>
              </a:rPr>
              <a:t>Normativa Vigente</a:t>
            </a:r>
          </a:p>
        </p:txBody>
      </p:sp>
      <p:sp>
        <p:nvSpPr>
          <p:cNvPr id="3" name="CuadroTexto 2">
            <a:extLst>
              <a:ext uri="{FF2B5EF4-FFF2-40B4-BE49-F238E27FC236}">
                <a16:creationId xmlns:a16="http://schemas.microsoft.com/office/drawing/2014/main" id="{582B3A80-562E-659B-D8CD-065DE42E0FB5}"/>
              </a:ext>
            </a:extLst>
          </p:cNvPr>
          <p:cNvSpPr txBox="1"/>
          <p:nvPr/>
        </p:nvSpPr>
        <p:spPr>
          <a:xfrm>
            <a:off x="438536" y="1989368"/>
            <a:ext cx="4611685" cy="338554"/>
          </a:xfrm>
          <a:prstGeom prst="rect">
            <a:avLst/>
          </a:prstGeom>
          <a:noFill/>
        </p:spPr>
        <p:txBody>
          <a:bodyPr wrap="square">
            <a:spAutoFit/>
          </a:bodyPr>
          <a:lstStyle/>
          <a:p>
            <a:pPr algn="just"/>
            <a:r>
              <a:rPr lang="es-CL" sz="1600" dirty="0">
                <a:solidFill>
                  <a:srgbClr val="002060"/>
                </a:solidFill>
              </a:rPr>
              <a:t>PRC de Curicó para la Localidad de Los Niches</a:t>
            </a:r>
          </a:p>
        </p:txBody>
      </p:sp>
      <p:cxnSp>
        <p:nvCxnSpPr>
          <p:cNvPr id="10" name="Conector recto 9">
            <a:extLst>
              <a:ext uri="{FF2B5EF4-FFF2-40B4-BE49-F238E27FC236}">
                <a16:creationId xmlns:a16="http://schemas.microsoft.com/office/drawing/2014/main" id="{E0315427-B3DA-D472-FB94-F719F37D0343}"/>
              </a:ext>
            </a:extLst>
          </p:cNvPr>
          <p:cNvCxnSpPr>
            <a:cxnSpLocks/>
          </p:cNvCxnSpPr>
          <p:nvPr/>
        </p:nvCxnSpPr>
        <p:spPr>
          <a:xfrm>
            <a:off x="4277111" y="2517583"/>
            <a:ext cx="0" cy="4134463"/>
          </a:xfrm>
          <a:prstGeom prst="line">
            <a:avLst/>
          </a:prstGeom>
          <a:ln w="19050"/>
        </p:spPr>
        <p:style>
          <a:lnRef idx="1">
            <a:schemeClr val="accent6"/>
          </a:lnRef>
          <a:fillRef idx="0">
            <a:schemeClr val="accent6"/>
          </a:fillRef>
          <a:effectRef idx="0">
            <a:schemeClr val="accent6"/>
          </a:effectRef>
          <a:fontRef idx="minor">
            <a:schemeClr val="tx1"/>
          </a:fontRef>
        </p:style>
      </p:cxnSp>
      <p:pic>
        <p:nvPicPr>
          <p:cNvPr id="12" name="Imagen 11">
            <a:extLst>
              <a:ext uri="{FF2B5EF4-FFF2-40B4-BE49-F238E27FC236}">
                <a16:creationId xmlns:a16="http://schemas.microsoft.com/office/drawing/2014/main" id="{C8152DD4-A4AC-C689-BA53-A6EADAB3F338}"/>
              </a:ext>
            </a:extLst>
          </p:cNvPr>
          <p:cNvPicPr>
            <a:picLocks noChangeAspect="1"/>
          </p:cNvPicPr>
          <p:nvPr/>
        </p:nvPicPr>
        <p:blipFill>
          <a:blip r:embed="rId2"/>
          <a:stretch>
            <a:fillRect/>
          </a:stretch>
        </p:blipFill>
        <p:spPr>
          <a:xfrm>
            <a:off x="708248" y="585277"/>
            <a:ext cx="1724112" cy="833200"/>
          </a:xfrm>
          <a:prstGeom prst="rect">
            <a:avLst/>
          </a:prstGeom>
        </p:spPr>
      </p:pic>
      <p:pic>
        <p:nvPicPr>
          <p:cNvPr id="13" name="Imagen 12">
            <a:extLst>
              <a:ext uri="{FF2B5EF4-FFF2-40B4-BE49-F238E27FC236}">
                <a16:creationId xmlns:a16="http://schemas.microsoft.com/office/drawing/2014/main" id="{5E67A617-B3D7-5599-4308-F23E57771CAA}"/>
              </a:ext>
            </a:extLst>
          </p:cNvPr>
          <p:cNvPicPr>
            <a:picLocks noChangeAspect="1"/>
          </p:cNvPicPr>
          <p:nvPr/>
        </p:nvPicPr>
        <p:blipFill>
          <a:blip r:embed="rId3"/>
          <a:stretch>
            <a:fillRect/>
          </a:stretch>
        </p:blipFill>
        <p:spPr>
          <a:xfrm>
            <a:off x="4275852" y="0"/>
            <a:ext cx="3640297" cy="319178"/>
          </a:xfrm>
          <a:prstGeom prst="rect">
            <a:avLst/>
          </a:prstGeom>
        </p:spPr>
      </p:pic>
      <p:pic>
        <p:nvPicPr>
          <p:cNvPr id="14" name="Imagen 13">
            <a:extLst>
              <a:ext uri="{FF2B5EF4-FFF2-40B4-BE49-F238E27FC236}">
                <a16:creationId xmlns:a16="http://schemas.microsoft.com/office/drawing/2014/main" id="{E0F24E0A-E0E1-FF55-6F8A-691AFBE7386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1561" t="8462" r="17752" b="4753"/>
          <a:stretch>
            <a:fillRect/>
          </a:stretch>
        </p:blipFill>
        <p:spPr bwMode="auto">
          <a:xfrm>
            <a:off x="4767212" y="585277"/>
            <a:ext cx="6986252" cy="5911079"/>
          </a:xfrm>
          <a:prstGeom prst="rect">
            <a:avLst/>
          </a:prstGeom>
          <a:ln w="25400">
            <a:solidFill>
              <a:srgbClr val="C00000"/>
            </a:solidFill>
          </a:ln>
          <a:extLst>
            <a:ext uri="{53640926-AAD7-44D8-BBD7-CCE9431645EC}">
              <a14:shadowObscured xmlns:a14="http://schemas.microsoft.com/office/drawing/2010/main"/>
            </a:ext>
          </a:extLst>
        </p:spPr>
      </p:pic>
      <p:pic>
        <p:nvPicPr>
          <p:cNvPr id="8" name="Imagen 7">
            <a:extLst>
              <a:ext uri="{FF2B5EF4-FFF2-40B4-BE49-F238E27FC236}">
                <a16:creationId xmlns:a16="http://schemas.microsoft.com/office/drawing/2014/main" id="{D9BFFF27-E637-1B91-0CF9-B14F241E82E2}"/>
              </a:ext>
            </a:extLst>
          </p:cNvPr>
          <p:cNvPicPr>
            <a:picLocks noChangeAspect="1"/>
          </p:cNvPicPr>
          <p:nvPr/>
        </p:nvPicPr>
        <p:blipFill>
          <a:blip r:embed="rId5"/>
          <a:srcRect l="13290" t="33564" r="55304" b="9808"/>
          <a:stretch>
            <a:fillRect/>
          </a:stretch>
        </p:blipFill>
        <p:spPr>
          <a:xfrm>
            <a:off x="525035" y="2522851"/>
            <a:ext cx="3640298" cy="3883572"/>
          </a:xfrm>
          <a:prstGeom prst="rect">
            <a:avLst/>
          </a:prstGeom>
        </p:spPr>
      </p:pic>
    </p:spTree>
    <p:extLst>
      <p:ext uri="{BB962C8B-B14F-4D97-AF65-F5344CB8AC3E}">
        <p14:creationId xmlns:p14="http://schemas.microsoft.com/office/powerpoint/2010/main" val="39636767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Forma libre 3"/>
          <p:cNvSpPr/>
          <p:nvPr/>
        </p:nvSpPr>
        <p:spPr>
          <a:xfrm>
            <a:off x="163917" y="192207"/>
            <a:ext cx="11864166" cy="6446092"/>
          </a:xfrm>
          <a:custGeom>
            <a:avLst/>
            <a:gdLst>
              <a:gd name="connsiteX0" fmla="*/ 11720535 w 11864166"/>
              <a:gd name="connsiteY0" fmla="*/ 0 h 6446092"/>
              <a:gd name="connsiteX1" fmla="*/ 11740363 w 11864166"/>
              <a:gd name="connsiteY1" fmla="*/ 4003 h 6446092"/>
              <a:gd name="connsiteX2" fmla="*/ 11750717 w 11864166"/>
              <a:gd name="connsiteY2" fmla="*/ 4003 h 6446092"/>
              <a:gd name="connsiteX3" fmla="*/ 11750717 w 11864166"/>
              <a:gd name="connsiteY3" fmla="*/ 6094 h 6446092"/>
              <a:gd name="connsiteX4" fmla="*/ 11776442 w 11864166"/>
              <a:gd name="connsiteY4" fmla="*/ 11287 h 6446092"/>
              <a:gd name="connsiteX5" fmla="*/ 11864165 w 11864166"/>
              <a:gd name="connsiteY5" fmla="*/ 143630 h 6446092"/>
              <a:gd name="connsiteX6" fmla="*/ 11864165 w 11864166"/>
              <a:gd name="connsiteY6" fmla="*/ 6299672 h 6446092"/>
              <a:gd name="connsiteX7" fmla="*/ 11864166 w 11864166"/>
              <a:gd name="connsiteY7" fmla="*/ 6299675 h 6446092"/>
              <a:gd name="connsiteX8" fmla="*/ 11864165 w 11864166"/>
              <a:gd name="connsiteY8" fmla="*/ 6299679 h 6446092"/>
              <a:gd name="connsiteX9" fmla="*/ 11864165 w 11864166"/>
              <a:gd name="connsiteY9" fmla="*/ 6305561 h 6446092"/>
              <a:gd name="connsiteX10" fmla="*/ 11862368 w 11864166"/>
              <a:gd name="connsiteY10" fmla="*/ 6305561 h 6446092"/>
              <a:gd name="connsiteX11" fmla="*/ 11839636 w 11864166"/>
              <a:gd name="connsiteY11" fmla="*/ 6379980 h 6446092"/>
              <a:gd name="connsiteX12" fmla="*/ 11776443 w 11864166"/>
              <a:gd name="connsiteY12" fmla="*/ 6432018 h 6446092"/>
              <a:gd name="connsiteX13" fmla="*/ 11731431 w 11864166"/>
              <a:gd name="connsiteY13" fmla="*/ 6441106 h 6446092"/>
              <a:gd name="connsiteX14" fmla="*/ 11731431 w 11864166"/>
              <a:gd name="connsiteY14" fmla="*/ 6446092 h 6446092"/>
              <a:gd name="connsiteX15" fmla="*/ 5736552 w 11864166"/>
              <a:gd name="connsiteY15" fmla="*/ 6446092 h 6446092"/>
              <a:gd name="connsiteX16" fmla="*/ 115581 w 11864166"/>
              <a:gd name="connsiteY16" fmla="*/ 6446092 h 6446092"/>
              <a:gd name="connsiteX17" fmla="*/ 115581 w 11864166"/>
              <a:gd name="connsiteY17" fmla="*/ 6439157 h 6446092"/>
              <a:gd name="connsiteX18" fmla="*/ 87724 w 11864166"/>
              <a:gd name="connsiteY18" fmla="*/ 6433533 h 6446092"/>
              <a:gd name="connsiteX19" fmla="*/ 24531 w 11864166"/>
              <a:gd name="connsiteY19" fmla="*/ 6381494 h 6446092"/>
              <a:gd name="connsiteX20" fmla="*/ 1336 w 11864166"/>
              <a:gd name="connsiteY20" fmla="*/ 6305561 h 6446092"/>
              <a:gd name="connsiteX21" fmla="*/ 0 w 11864166"/>
              <a:gd name="connsiteY21" fmla="*/ 6305561 h 6446092"/>
              <a:gd name="connsiteX22" fmla="*/ 0 w 11864166"/>
              <a:gd name="connsiteY22" fmla="*/ 143630 h 6446092"/>
              <a:gd name="connsiteX23" fmla="*/ 959 w 11864166"/>
              <a:gd name="connsiteY23" fmla="*/ 143630 h 6446092"/>
              <a:gd name="connsiteX24" fmla="*/ 12246 w 11864166"/>
              <a:gd name="connsiteY24" fmla="*/ 87724 h 6446092"/>
              <a:gd name="connsiteX25" fmla="*/ 144589 w 11864166"/>
              <a:gd name="connsiteY25" fmla="*/ 1 h 6446092"/>
              <a:gd name="connsiteX26" fmla="*/ 164412 w 11864166"/>
              <a:gd name="connsiteY26" fmla="*/ 4003 h 6446092"/>
              <a:gd name="connsiteX27" fmla="*/ 5736552 w 11864166"/>
              <a:gd name="connsiteY27" fmla="*/ 4003 h 6446092"/>
              <a:gd name="connsiteX28" fmla="*/ 11700707 w 11864166"/>
              <a:gd name="connsiteY28" fmla="*/ 4003 h 644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864166" h="6446092">
                <a:moveTo>
                  <a:pt x="11720535" y="0"/>
                </a:moveTo>
                <a:lnTo>
                  <a:pt x="11740363" y="4003"/>
                </a:lnTo>
                <a:lnTo>
                  <a:pt x="11750717" y="4003"/>
                </a:lnTo>
                <a:lnTo>
                  <a:pt x="11750717" y="6094"/>
                </a:lnTo>
                <a:lnTo>
                  <a:pt x="11776442" y="11287"/>
                </a:lnTo>
                <a:cubicBezTo>
                  <a:pt x="11827993" y="33091"/>
                  <a:pt x="11864165" y="84136"/>
                  <a:pt x="11864165" y="143630"/>
                </a:cubicBezTo>
                <a:lnTo>
                  <a:pt x="11864165" y="6299672"/>
                </a:lnTo>
                <a:lnTo>
                  <a:pt x="11864166" y="6299675"/>
                </a:lnTo>
                <a:lnTo>
                  <a:pt x="11864165" y="6299679"/>
                </a:lnTo>
                <a:lnTo>
                  <a:pt x="11864165" y="6305561"/>
                </a:lnTo>
                <a:lnTo>
                  <a:pt x="11862368" y="6305561"/>
                </a:lnTo>
                <a:lnTo>
                  <a:pt x="11839636" y="6379980"/>
                </a:lnTo>
                <a:cubicBezTo>
                  <a:pt x="11824149" y="6402904"/>
                  <a:pt x="11802219" y="6421116"/>
                  <a:pt x="11776443" y="6432018"/>
                </a:cubicBezTo>
                <a:lnTo>
                  <a:pt x="11731431" y="6441106"/>
                </a:lnTo>
                <a:lnTo>
                  <a:pt x="11731431" y="6446092"/>
                </a:lnTo>
                <a:lnTo>
                  <a:pt x="5736552" y="6446092"/>
                </a:lnTo>
                <a:lnTo>
                  <a:pt x="115581" y="6446092"/>
                </a:lnTo>
                <a:lnTo>
                  <a:pt x="115581" y="6439157"/>
                </a:lnTo>
                <a:lnTo>
                  <a:pt x="87724" y="6433533"/>
                </a:lnTo>
                <a:cubicBezTo>
                  <a:pt x="61949" y="6422630"/>
                  <a:pt x="40018" y="6404418"/>
                  <a:pt x="24531" y="6381494"/>
                </a:cubicBezTo>
                <a:lnTo>
                  <a:pt x="1336" y="6305561"/>
                </a:lnTo>
                <a:lnTo>
                  <a:pt x="0" y="6305561"/>
                </a:lnTo>
                <a:lnTo>
                  <a:pt x="0" y="143630"/>
                </a:lnTo>
                <a:lnTo>
                  <a:pt x="959" y="143630"/>
                </a:lnTo>
                <a:lnTo>
                  <a:pt x="12246" y="87724"/>
                </a:lnTo>
                <a:cubicBezTo>
                  <a:pt x="34050" y="36173"/>
                  <a:pt x="85095" y="1"/>
                  <a:pt x="144589" y="1"/>
                </a:cubicBezTo>
                <a:lnTo>
                  <a:pt x="164412" y="4003"/>
                </a:lnTo>
                <a:lnTo>
                  <a:pt x="5736552" y="4003"/>
                </a:lnTo>
                <a:lnTo>
                  <a:pt x="11700707" y="4003"/>
                </a:lnTo>
                <a:close/>
              </a:path>
            </a:pathLst>
          </a:custGeom>
          <a:solidFill>
            <a:srgbClr val="EEE8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solidFill>
                <a:srgbClr val="EEE8DC"/>
              </a:solidFill>
            </a:endParaRPr>
          </a:p>
        </p:txBody>
      </p:sp>
      <p:sp>
        <p:nvSpPr>
          <p:cNvPr id="5" name="CuadroTexto 4">
            <a:extLst>
              <a:ext uri="{FF2B5EF4-FFF2-40B4-BE49-F238E27FC236}">
                <a16:creationId xmlns:a16="http://schemas.microsoft.com/office/drawing/2014/main" id="{9E886B4C-BB0C-FB02-E047-1E612E829042}"/>
              </a:ext>
            </a:extLst>
          </p:cNvPr>
          <p:cNvSpPr txBox="1"/>
          <p:nvPr/>
        </p:nvSpPr>
        <p:spPr>
          <a:xfrm>
            <a:off x="628095" y="2437575"/>
            <a:ext cx="3591807" cy="2584169"/>
          </a:xfrm>
          <a:prstGeom prst="rect">
            <a:avLst/>
          </a:prstGeom>
          <a:noFill/>
        </p:spPr>
        <p:txBody>
          <a:bodyPr wrap="square">
            <a:spAutoFit/>
          </a:bodyPr>
          <a:lstStyle/>
          <a:p>
            <a:pPr>
              <a:lnSpc>
                <a:spcPts val="4900"/>
              </a:lnSpc>
            </a:pPr>
            <a:r>
              <a:rPr lang="es-CL" sz="4000" b="1" dirty="0">
                <a:solidFill>
                  <a:srgbClr val="58B361"/>
                </a:solidFill>
              </a:rPr>
              <a:t>¿Cuáles son las Normas que se quieren habilitar?</a:t>
            </a:r>
          </a:p>
        </p:txBody>
      </p:sp>
      <p:pic>
        <p:nvPicPr>
          <p:cNvPr id="6" name="Imagen 5"/>
          <p:cNvPicPr>
            <a:picLocks noChangeAspect="1"/>
          </p:cNvPicPr>
          <p:nvPr/>
        </p:nvPicPr>
        <p:blipFill>
          <a:blip r:embed="rId2"/>
          <a:stretch>
            <a:fillRect/>
          </a:stretch>
        </p:blipFill>
        <p:spPr>
          <a:xfrm>
            <a:off x="708248" y="585277"/>
            <a:ext cx="1724112" cy="833200"/>
          </a:xfrm>
          <a:prstGeom prst="rect">
            <a:avLst/>
          </a:prstGeom>
        </p:spPr>
      </p:pic>
      <p:pic>
        <p:nvPicPr>
          <p:cNvPr id="7" name="Imagen 6">
            <a:extLst>
              <a:ext uri="{FF2B5EF4-FFF2-40B4-BE49-F238E27FC236}">
                <a16:creationId xmlns:a16="http://schemas.microsoft.com/office/drawing/2014/main" id="{64A6E601-E943-53E7-4244-57F48F1B9605}"/>
              </a:ext>
            </a:extLst>
          </p:cNvPr>
          <p:cNvPicPr>
            <a:picLocks noChangeAspect="1"/>
          </p:cNvPicPr>
          <p:nvPr/>
        </p:nvPicPr>
        <p:blipFill>
          <a:blip r:embed="rId3"/>
          <a:stretch>
            <a:fillRect/>
          </a:stretch>
        </p:blipFill>
        <p:spPr>
          <a:xfrm>
            <a:off x="4275852" y="0"/>
            <a:ext cx="3640297" cy="319178"/>
          </a:xfrm>
          <a:prstGeom prst="rect">
            <a:avLst/>
          </a:prstGeom>
        </p:spPr>
      </p:pic>
      <p:sp>
        <p:nvSpPr>
          <p:cNvPr id="2" name="Elipse 1"/>
          <p:cNvSpPr/>
          <p:nvPr/>
        </p:nvSpPr>
        <p:spPr>
          <a:xfrm>
            <a:off x="5001806" y="2181558"/>
            <a:ext cx="1967818" cy="1967818"/>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sp>
        <p:nvSpPr>
          <p:cNvPr id="9" name="Elipse 8"/>
          <p:cNvSpPr/>
          <p:nvPr/>
        </p:nvSpPr>
        <p:spPr>
          <a:xfrm>
            <a:off x="7191457" y="1358848"/>
            <a:ext cx="1967818" cy="1967818"/>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sp>
        <p:nvSpPr>
          <p:cNvPr id="10" name="Elipse 9"/>
          <p:cNvSpPr/>
          <p:nvPr/>
        </p:nvSpPr>
        <p:spPr>
          <a:xfrm>
            <a:off x="9654439" y="1687572"/>
            <a:ext cx="1967818" cy="1967818"/>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sp>
        <p:nvSpPr>
          <p:cNvPr id="12" name="CuadroTexto 11"/>
          <p:cNvSpPr txBox="1"/>
          <p:nvPr/>
        </p:nvSpPr>
        <p:spPr>
          <a:xfrm>
            <a:off x="9654439" y="2404312"/>
            <a:ext cx="2020618" cy="461665"/>
          </a:xfrm>
          <a:prstGeom prst="rect">
            <a:avLst/>
          </a:prstGeom>
          <a:noFill/>
        </p:spPr>
        <p:txBody>
          <a:bodyPr wrap="none" rtlCol="0">
            <a:spAutoFit/>
          </a:bodyPr>
          <a:lstStyle/>
          <a:p>
            <a:pPr algn="ctr"/>
            <a:r>
              <a:rPr lang="es-CL" sz="2400" b="1" dirty="0">
                <a:solidFill>
                  <a:schemeClr val="bg1"/>
                </a:solidFill>
              </a:rPr>
              <a:t>Agrupamiento</a:t>
            </a:r>
          </a:p>
        </p:txBody>
      </p:sp>
      <p:pic>
        <p:nvPicPr>
          <p:cNvPr id="13" name="Imagen 12"/>
          <p:cNvPicPr>
            <a:picLocks noChangeAspect="1"/>
          </p:cNvPicPr>
          <p:nvPr/>
        </p:nvPicPr>
        <p:blipFill>
          <a:blip r:embed="rId4"/>
          <a:stretch>
            <a:fillRect/>
          </a:stretch>
        </p:blipFill>
        <p:spPr>
          <a:xfrm>
            <a:off x="5618715" y="3941406"/>
            <a:ext cx="5549360" cy="2823358"/>
          </a:xfrm>
          <a:prstGeom prst="rect">
            <a:avLst/>
          </a:prstGeom>
        </p:spPr>
      </p:pic>
      <p:sp>
        <p:nvSpPr>
          <p:cNvPr id="3" name="CuadroTexto 2"/>
          <p:cNvSpPr txBox="1"/>
          <p:nvPr/>
        </p:nvSpPr>
        <p:spPr>
          <a:xfrm>
            <a:off x="7401323" y="2022192"/>
            <a:ext cx="1577676" cy="523220"/>
          </a:xfrm>
          <a:prstGeom prst="rect">
            <a:avLst/>
          </a:prstGeom>
          <a:noFill/>
        </p:spPr>
        <p:txBody>
          <a:bodyPr wrap="none" rtlCol="0">
            <a:spAutoFit/>
          </a:bodyPr>
          <a:lstStyle/>
          <a:p>
            <a:pPr algn="ctr"/>
            <a:r>
              <a:rPr lang="es-CL" sz="2800" b="1" dirty="0">
                <a:solidFill>
                  <a:schemeClr val="bg1"/>
                </a:solidFill>
              </a:rPr>
              <a:t>Densidad</a:t>
            </a:r>
          </a:p>
        </p:txBody>
      </p:sp>
      <p:sp>
        <p:nvSpPr>
          <p:cNvPr id="14" name="CuadroTexto 13">
            <a:extLst>
              <a:ext uri="{FF2B5EF4-FFF2-40B4-BE49-F238E27FC236}">
                <a16:creationId xmlns:a16="http://schemas.microsoft.com/office/drawing/2014/main" id="{87B33D2A-C73D-A160-B833-15030F339AC6}"/>
              </a:ext>
            </a:extLst>
          </p:cNvPr>
          <p:cNvSpPr txBox="1"/>
          <p:nvPr/>
        </p:nvSpPr>
        <p:spPr>
          <a:xfrm>
            <a:off x="5141432" y="2865977"/>
            <a:ext cx="1759585" cy="523220"/>
          </a:xfrm>
          <a:prstGeom prst="rect">
            <a:avLst/>
          </a:prstGeom>
          <a:noFill/>
        </p:spPr>
        <p:txBody>
          <a:bodyPr wrap="none" rtlCol="0">
            <a:spAutoFit/>
          </a:bodyPr>
          <a:lstStyle/>
          <a:p>
            <a:pPr algn="ctr"/>
            <a:r>
              <a:rPr lang="es-CL" sz="2800" b="1" dirty="0">
                <a:solidFill>
                  <a:schemeClr val="bg1"/>
                </a:solidFill>
              </a:rPr>
              <a:t>Antejardín</a:t>
            </a:r>
          </a:p>
        </p:txBody>
      </p:sp>
    </p:spTree>
    <p:extLst>
      <p:ext uri="{BB962C8B-B14F-4D97-AF65-F5344CB8AC3E}">
        <p14:creationId xmlns:p14="http://schemas.microsoft.com/office/powerpoint/2010/main" val="1045609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CC9D8C-C7D7-D6E4-3CD8-8C7E489BB231}"/>
            </a:ext>
          </a:extLst>
        </p:cNvPr>
        <p:cNvGrpSpPr/>
        <p:nvPr/>
      </p:nvGrpSpPr>
      <p:grpSpPr>
        <a:xfrm>
          <a:off x="0" y="0"/>
          <a:ext cx="0" cy="0"/>
          <a:chOff x="0" y="0"/>
          <a:chExt cx="0" cy="0"/>
        </a:xfrm>
      </p:grpSpPr>
      <p:sp>
        <p:nvSpPr>
          <p:cNvPr id="6" name="Forma libre 5">
            <a:extLst>
              <a:ext uri="{FF2B5EF4-FFF2-40B4-BE49-F238E27FC236}">
                <a16:creationId xmlns:a16="http://schemas.microsoft.com/office/drawing/2014/main" id="{258707C9-DA3A-6A3F-736E-432574B1F9E1}"/>
              </a:ext>
            </a:extLst>
          </p:cNvPr>
          <p:cNvSpPr/>
          <p:nvPr/>
        </p:nvSpPr>
        <p:spPr>
          <a:xfrm>
            <a:off x="163917" y="105888"/>
            <a:ext cx="11864166" cy="6446092"/>
          </a:xfrm>
          <a:custGeom>
            <a:avLst/>
            <a:gdLst>
              <a:gd name="connsiteX0" fmla="*/ 11720535 w 11864166"/>
              <a:gd name="connsiteY0" fmla="*/ 0 h 6446092"/>
              <a:gd name="connsiteX1" fmla="*/ 11740363 w 11864166"/>
              <a:gd name="connsiteY1" fmla="*/ 4003 h 6446092"/>
              <a:gd name="connsiteX2" fmla="*/ 11750717 w 11864166"/>
              <a:gd name="connsiteY2" fmla="*/ 4003 h 6446092"/>
              <a:gd name="connsiteX3" fmla="*/ 11750717 w 11864166"/>
              <a:gd name="connsiteY3" fmla="*/ 6094 h 6446092"/>
              <a:gd name="connsiteX4" fmla="*/ 11776442 w 11864166"/>
              <a:gd name="connsiteY4" fmla="*/ 11287 h 6446092"/>
              <a:gd name="connsiteX5" fmla="*/ 11864165 w 11864166"/>
              <a:gd name="connsiteY5" fmla="*/ 143630 h 6446092"/>
              <a:gd name="connsiteX6" fmla="*/ 11864165 w 11864166"/>
              <a:gd name="connsiteY6" fmla="*/ 6299672 h 6446092"/>
              <a:gd name="connsiteX7" fmla="*/ 11864166 w 11864166"/>
              <a:gd name="connsiteY7" fmla="*/ 6299675 h 6446092"/>
              <a:gd name="connsiteX8" fmla="*/ 11864165 w 11864166"/>
              <a:gd name="connsiteY8" fmla="*/ 6299679 h 6446092"/>
              <a:gd name="connsiteX9" fmla="*/ 11864165 w 11864166"/>
              <a:gd name="connsiteY9" fmla="*/ 6305561 h 6446092"/>
              <a:gd name="connsiteX10" fmla="*/ 11862368 w 11864166"/>
              <a:gd name="connsiteY10" fmla="*/ 6305561 h 6446092"/>
              <a:gd name="connsiteX11" fmla="*/ 11839636 w 11864166"/>
              <a:gd name="connsiteY11" fmla="*/ 6379980 h 6446092"/>
              <a:gd name="connsiteX12" fmla="*/ 11776443 w 11864166"/>
              <a:gd name="connsiteY12" fmla="*/ 6432018 h 6446092"/>
              <a:gd name="connsiteX13" fmla="*/ 11731431 w 11864166"/>
              <a:gd name="connsiteY13" fmla="*/ 6441106 h 6446092"/>
              <a:gd name="connsiteX14" fmla="*/ 11731431 w 11864166"/>
              <a:gd name="connsiteY14" fmla="*/ 6446092 h 6446092"/>
              <a:gd name="connsiteX15" fmla="*/ 5736552 w 11864166"/>
              <a:gd name="connsiteY15" fmla="*/ 6446092 h 6446092"/>
              <a:gd name="connsiteX16" fmla="*/ 115581 w 11864166"/>
              <a:gd name="connsiteY16" fmla="*/ 6446092 h 6446092"/>
              <a:gd name="connsiteX17" fmla="*/ 115581 w 11864166"/>
              <a:gd name="connsiteY17" fmla="*/ 6439157 h 6446092"/>
              <a:gd name="connsiteX18" fmla="*/ 87724 w 11864166"/>
              <a:gd name="connsiteY18" fmla="*/ 6433533 h 6446092"/>
              <a:gd name="connsiteX19" fmla="*/ 24531 w 11864166"/>
              <a:gd name="connsiteY19" fmla="*/ 6381494 h 6446092"/>
              <a:gd name="connsiteX20" fmla="*/ 1336 w 11864166"/>
              <a:gd name="connsiteY20" fmla="*/ 6305561 h 6446092"/>
              <a:gd name="connsiteX21" fmla="*/ 0 w 11864166"/>
              <a:gd name="connsiteY21" fmla="*/ 6305561 h 6446092"/>
              <a:gd name="connsiteX22" fmla="*/ 0 w 11864166"/>
              <a:gd name="connsiteY22" fmla="*/ 143630 h 6446092"/>
              <a:gd name="connsiteX23" fmla="*/ 959 w 11864166"/>
              <a:gd name="connsiteY23" fmla="*/ 143630 h 6446092"/>
              <a:gd name="connsiteX24" fmla="*/ 12246 w 11864166"/>
              <a:gd name="connsiteY24" fmla="*/ 87724 h 6446092"/>
              <a:gd name="connsiteX25" fmla="*/ 144589 w 11864166"/>
              <a:gd name="connsiteY25" fmla="*/ 1 h 6446092"/>
              <a:gd name="connsiteX26" fmla="*/ 164412 w 11864166"/>
              <a:gd name="connsiteY26" fmla="*/ 4003 h 6446092"/>
              <a:gd name="connsiteX27" fmla="*/ 5736552 w 11864166"/>
              <a:gd name="connsiteY27" fmla="*/ 4003 h 6446092"/>
              <a:gd name="connsiteX28" fmla="*/ 11700707 w 11864166"/>
              <a:gd name="connsiteY28" fmla="*/ 4003 h 644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864166" h="6446092">
                <a:moveTo>
                  <a:pt x="11720535" y="0"/>
                </a:moveTo>
                <a:lnTo>
                  <a:pt x="11740363" y="4003"/>
                </a:lnTo>
                <a:lnTo>
                  <a:pt x="11750717" y="4003"/>
                </a:lnTo>
                <a:lnTo>
                  <a:pt x="11750717" y="6094"/>
                </a:lnTo>
                <a:lnTo>
                  <a:pt x="11776442" y="11287"/>
                </a:lnTo>
                <a:cubicBezTo>
                  <a:pt x="11827993" y="33091"/>
                  <a:pt x="11864165" y="84136"/>
                  <a:pt x="11864165" y="143630"/>
                </a:cubicBezTo>
                <a:lnTo>
                  <a:pt x="11864165" y="6299672"/>
                </a:lnTo>
                <a:lnTo>
                  <a:pt x="11864166" y="6299675"/>
                </a:lnTo>
                <a:lnTo>
                  <a:pt x="11864165" y="6299679"/>
                </a:lnTo>
                <a:lnTo>
                  <a:pt x="11864165" y="6305561"/>
                </a:lnTo>
                <a:lnTo>
                  <a:pt x="11862368" y="6305561"/>
                </a:lnTo>
                <a:lnTo>
                  <a:pt x="11839636" y="6379980"/>
                </a:lnTo>
                <a:cubicBezTo>
                  <a:pt x="11824149" y="6402904"/>
                  <a:pt x="11802219" y="6421116"/>
                  <a:pt x="11776443" y="6432018"/>
                </a:cubicBezTo>
                <a:lnTo>
                  <a:pt x="11731431" y="6441106"/>
                </a:lnTo>
                <a:lnTo>
                  <a:pt x="11731431" y="6446092"/>
                </a:lnTo>
                <a:lnTo>
                  <a:pt x="5736552" y="6446092"/>
                </a:lnTo>
                <a:lnTo>
                  <a:pt x="115581" y="6446092"/>
                </a:lnTo>
                <a:lnTo>
                  <a:pt x="115581" y="6439157"/>
                </a:lnTo>
                <a:lnTo>
                  <a:pt x="87724" y="6433533"/>
                </a:lnTo>
                <a:cubicBezTo>
                  <a:pt x="61949" y="6422630"/>
                  <a:pt x="40018" y="6404418"/>
                  <a:pt x="24531" y="6381494"/>
                </a:cubicBezTo>
                <a:lnTo>
                  <a:pt x="1336" y="6305561"/>
                </a:lnTo>
                <a:lnTo>
                  <a:pt x="0" y="6305561"/>
                </a:lnTo>
                <a:lnTo>
                  <a:pt x="0" y="143630"/>
                </a:lnTo>
                <a:lnTo>
                  <a:pt x="959" y="143630"/>
                </a:lnTo>
                <a:lnTo>
                  <a:pt x="12246" y="87724"/>
                </a:lnTo>
                <a:cubicBezTo>
                  <a:pt x="34050" y="36173"/>
                  <a:pt x="85095" y="1"/>
                  <a:pt x="144589" y="1"/>
                </a:cubicBezTo>
                <a:lnTo>
                  <a:pt x="164412" y="4003"/>
                </a:lnTo>
                <a:lnTo>
                  <a:pt x="5736552" y="4003"/>
                </a:lnTo>
                <a:lnTo>
                  <a:pt x="11700707" y="4003"/>
                </a:lnTo>
                <a:close/>
              </a:path>
            </a:pathLst>
          </a:custGeom>
          <a:solidFill>
            <a:srgbClr val="EEE8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solidFill>
                <a:srgbClr val="EEE8DC"/>
              </a:solidFill>
            </a:endParaRPr>
          </a:p>
        </p:txBody>
      </p:sp>
      <p:sp>
        <p:nvSpPr>
          <p:cNvPr id="2" name="Rectángulo 1">
            <a:extLst>
              <a:ext uri="{FF2B5EF4-FFF2-40B4-BE49-F238E27FC236}">
                <a16:creationId xmlns:a16="http://schemas.microsoft.com/office/drawing/2014/main" id="{6EE8C8FC-3E67-BF37-800C-744C12A0A45B}"/>
              </a:ext>
            </a:extLst>
          </p:cNvPr>
          <p:cNvSpPr/>
          <p:nvPr/>
        </p:nvSpPr>
        <p:spPr>
          <a:xfrm>
            <a:off x="2775714" y="1001877"/>
            <a:ext cx="8500905" cy="492369"/>
          </a:xfrm>
          <a:prstGeom prst="rect">
            <a:avLst/>
          </a:prstGeom>
          <a:solidFill>
            <a:srgbClr val="A9D1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7" name="Imagen 6">
            <a:extLst>
              <a:ext uri="{FF2B5EF4-FFF2-40B4-BE49-F238E27FC236}">
                <a16:creationId xmlns:a16="http://schemas.microsoft.com/office/drawing/2014/main" id="{36168F57-4346-ABC3-4034-6962D60DA8A7}"/>
              </a:ext>
            </a:extLst>
          </p:cNvPr>
          <p:cNvPicPr>
            <a:picLocks noChangeAspect="1"/>
          </p:cNvPicPr>
          <p:nvPr/>
        </p:nvPicPr>
        <p:blipFill>
          <a:blip r:embed="rId2"/>
          <a:stretch>
            <a:fillRect/>
          </a:stretch>
        </p:blipFill>
        <p:spPr>
          <a:xfrm>
            <a:off x="708248" y="585277"/>
            <a:ext cx="1724112" cy="833200"/>
          </a:xfrm>
          <a:prstGeom prst="rect">
            <a:avLst/>
          </a:prstGeom>
        </p:spPr>
      </p:pic>
      <p:pic>
        <p:nvPicPr>
          <p:cNvPr id="9" name="Imagen 8">
            <a:extLst>
              <a:ext uri="{FF2B5EF4-FFF2-40B4-BE49-F238E27FC236}">
                <a16:creationId xmlns:a16="http://schemas.microsoft.com/office/drawing/2014/main" id="{C61B9A6B-FE80-F5EC-1BEA-88FAAC059D6D}"/>
              </a:ext>
            </a:extLst>
          </p:cNvPr>
          <p:cNvPicPr>
            <a:picLocks noChangeAspect="1"/>
          </p:cNvPicPr>
          <p:nvPr/>
        </p:nvPicPr>
        <p:blipFill>
          <a:blip r:embed="rId3"/>
          <a:stretch>
            <a:fillRect/>
          </a:stretch>
        </p:blipFill>
        <p:spPr>
          <a:xfrm>
            <a:off x="4275852" y="0"/>
            <a:ext cx="3640297" cy="319178"/>
          </a:xfrm>
          <a:prstGeom prst="rect">
            <a:avLst/>
          </a:prstGeom>
        </p:spPr>
      </p:pic>
      <p:sp>
        <p:nvSpPr>
          <p:cNvPr id="10" name="CuadroTexto 9">
            <a:extLst>
              <a:ext uri="{FF2B5EF4-FFF2-40B4-BE49-F238E27FC236}">
                <a16:creationId xmlns:a16="http://schemas.microsoft.com/office/drawing/2014/main" id="{C4B0E6B4-1D02-7479-4310-A31F36464EAE}"/>
              </a:ext>
            </a:extLst>
          </p:cNvPr>
          <p:cNvSpPr txBox="1"/>
          <p:nvPr/>
        </p:nvSpPr>
        <p:spPr>
          <a:xfrm>
            <a:off x="1804809" y="894118"/>
            <a:ext cx="10442713" cy="707886"/>
          </a:xfrm>
          <a:prstGeom prst="rect">
            <a:avLst/>
          </a:prstGeom>
          <a:noFill/>
        </p:spPr>
        <p:txBody>
          <a:bodyPr wrap="square">
            <a:spAutoFit/>
          </a:bodyPr>
          <a:lstStyle/>
          <a:p>
            <a:pPr algn="ctr"/>
            <a:r>
              <a:rPr lang="es-CL" sz="4000" b="1" dirty="0">
                <a:solidFill>
                  <a:schemeClr val="bg1"/>
                </a:solidFill>
              </a:rPr>
              <a:t>Habilitación Normativa de Terrenos </a:t>
            </a:r>
          </a:p>
        </p:txBody>
      </p:sp>
      <p:pic>
        <p:nvPicPr>
          <p:cNvPr id="5" name="Imagen 4">
            <a:extLst>
              <a:ext uri="{FF2B5EF4-FFF2-40B4-BE49-F238E27FC236}">
                <a16:creationId xmlns:a16="http://schemas.microsoft.com/office/drawing/2014/main" id="{1D95C817-8654-B8AA-D68F-353EAD1FD363}"/>
              </a:ext>
            </a:extLst>
          </p:cNvPr>
          <p:cNvPicPr>
            <a:picLocks noChangeAspect="1"/>
          </p:cNvPicPr>
          <p:nvPr/>
        </p:nvPicPr>
        <p:blipFill>
          <a:blip r:embed="rId4"/>
          <a:srcRect l="13325" t="29067" r="32196" b="9882"/>
          <a:stretch>
            <a:fillRect/>
          </a:stretch>
        </p:blipFill>
        <p:spPr>
          <a:xfrm>
            <a:off x="2888428" y="1993417"/>
            <a:ext cx="6314739" cy="4186852"/>
          </a:xfrm>
          <a:prstGeom prst="rect">
            <a:avLst/>
          </a:prstGeom>
          <a:solidFill>
            <a:schemeClr val="accent1">
              <a:alpha val="16000"/>
            </a:schemeClr>
          </a:solidFill>
        </p:spPr>
      </p:pic>
      <p:sp>
        <p:nvSpPr>
          <p:cNvPr id="8" name="Rectángulo 7">
            <a:extLst>
              <a:ext uri="{FF2B5EF4-FFF2-40B4-BE49-F238E27FC236}">
                <a16:creationId xmlns:a16="http://schemas.microsoft.com/office/drawing/2014/main" id="{E73B3FBD-DDB9-A494-B868-3972F1AF259C}"/>
              </a:ext>
            </a:extLst>
          </p:cNvPr>
          <p:cNvSpPr/>
          <p:nvPr/>
        </p:nvSpPr>
        <p:spPr>
          <a:xfrm>
            <a:off x="6481483" y="2275242"/>
            <a:ext cx="2721684" cy="3905027"/>
          </a:xfrm>
          <a:prstGeom prst="rect">
            <a:avLst/>
          </a:prstGeom>
          <a:noFill/>
          <a:ln w="444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L"/>
          </a:p>
        </p:txBody>
      </p:sp>
      <p:sp>
        <p:nvSpPr>
          <p:cNvPr id="11" name="Rectángulo 10">
            <a:extLst>
              <a:ext uri="{FF2B5EF4-FFF2-40B4-BE49-F238E27FC236}">
                <a16:creationId xmlns:a16="http://schemas.microsoft.com/office/drawing/2014/main" id="{99B9AB94-18F5-AE22-2AC0-3BF0E3C57031}"/>
              </a:ext>
            </a:extLst>
          </p:cNvPr>
          <p:cNvSpPr/>
          <p:nvPr/>
        </p:nvSpPr>
        <p:spPr>
          <a:xfrm>
            <a:off x="2888428" y="4011769"/>
            <a:ext cx="6314739" cy="269774"/>
          </a:xfrm>
          <a:prstGeom prst="rect">
            <a:avLst/>
          </a:prstGeom>
          <a:solidFill>
            <a:schemeClr val="accent1">
              <a:alpha val="15000"/>
            </a:schemeClr>
          </a:solidFill>
          <a:ln w="38100">
            <a:solidFill>
              <a:srgbClr val="19388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L"/>
          </a:p>
        </p:txBody>
      </p:sp>
      <p:sp>
        <p:nvSpPr>
          <p:cNvPr id="12" name="Rectángulo 11">
            <a:extLst>
              <a:ext uri="{FF2B5EF4-FFF2-40B4-BE49-F238E27FC236}">
                <a16:creationId xmlns:a16="http://schemas.microsoft.com/office/drawing/2014/main" id="{7605C7B3-347F-B20B-CE02-3580C7D71ADD}"/>
              </a:ext>
            </a:extLst>
          </p:cNvPr>
          <p:cNvSpPr/>
          <p:nvPr/>
        </p:nvSpPr>
        <p:spPr>
          <a:xfrm>
            <a:off x="2888428" y="4475643"/>
            <a:ext cx="6314739" cy="269774"/>
          </a:xfrm>
          <a:prstGeom prst="rect">
            <a:avLst/>
          </a:prstGeom>
          <a:solidFill>
            <a:schemeClr val="accent1">
              <a:alpha val="16000"/>
            </a:schemeClr>
          </a:solidFill>
          <a:ln w="38100">
            <a:solidFill>
              <a:srgbClr val="19388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L"/>
          </a:p>
        </p:txBody>
      </p:sp>
      <p:sp>
        <p:nvSpPr>
          <p:cNvPr id="13" name="Rectángulo 12">
            <a:extLst>
              <a:ext uri="{FF2B5EF4-FFF2-40B4-BE49-F238E27FC236}">
                <a16:creationId xmlns:a16="http://schemas.microsoft.com/office/drawing/2014/main" id="{BEA51D8B-9ACE-D8F3-1A57-E2E8EA123ADD}"/>
              </a:ext>
            </a:extLst>
          </p:cNvPr>
          <p:cNvSpPr/>
          <p:nvPr/>
        </p:nvSpPr>
        <p:spPr>
          <a:xfrm>
            <a:off x="2888428" y="5420426"/>
            <a:ext cx="6314739" cy="269774"/>
          </a:xfrm>
          <a:prstGeom prst="rect">
            <a:avLst/>
          </a:prstGeom>
          <a:solidFill>
            <a:schemeClr val="accent1">
              <a:alpha val="16000"/>
            </a:schemeClr>
          </a:solidFill>
          <a:ln w="38100">
            <a:solidFill>
              <a:srgbClr val="19388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L"/>
          </a:p>
        </p:txBody>
      </p:sp>
    </p:spTree>
    <p:extLst>
      <p:ext uri="{BB962C8B-B14F-4D97-AF65-F5344CB8AC3E}">
        <p14:creationId xmlns:p14="http://schemas.microsoft.com/office/powerpoint/2010/main" val="34730707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1DEFE4-E2A1-16C0-2CA7-BD5F9A4197AF}"/>
            </a:ext>
          </a:extLst>
        </p:cNvPr>
        <p:cNvGrpSpPr/>
        <p:nvPr/>
      </p:nvGrpSpPr>
      <p:grpSpPr>
        <a:xfrm>
          <a:off x="0" y="0"/>
          <a:ext cx="0" cy="0"/>
          <a:chOff x="0" y="0"/>
          <a:chExt cx="0" cy="0"/>
        </a:xfrm>
      </p:grpSpPr>
      <p:sp>
        <p:nvSpPr>
          <p:cNvPr id="11" name="Forma libre 10">
            <a:extLst>
              <a:ext uri="{FF2B5EF4-FFF2-40B4-BE49-F238E27FC236}">
                <a16:creationId xmlns:a16="http://schemas.microsoft.com/office/drawing/2014/main" id="{4F9F4FE6-B7A0-4665-B3AB-B478F20B75A1}"/>
              </a:ext>
            </a:extLst>
          </p:cNvPr>
          <p:cNvSpPr/>
          <p:nvPr/>
        </p:nvSpPr>
        <p:spPr>
          <a:xfrm>
            <a:off x="163917" y="205954"/>
            <a:ext cx="11864166" cy="6446092"/>
          </a:xfrm>
          <a:custGeom>
            <a:avLst/>
            <a:gdLst>
              <a:gd name="connsiteX0" fmla="*/ 11720535 w 11864166"/>
              <a:gd name="connsiteY0" fmla="*/ 0 h 6446092"/>
              <a:gd name="connsiteX1" fmla="*/ 11740363 w 11864166"/>
              <a:gd name="connsiteY1" fmla="*/ 4003 h 6446092"/>
              <a:gd name="connsiteX2" fmla="*/ 11750717 w 11864166"/>
              <a:gd name="connsiteY2" fmla="*/ 4003 h 6446092"/>
              <a:gd name="connsiteX3" fmla="*/ 11750717 w 11864166"/>
              <a:gd name="connsiteY3" fmla="*/ 6094 h 6446092"/>
              <a:gd name="connsiteX4" fmla="*/ 11776442 w 11864166"/>
              <a:gd name="connsiteY4" fmla="*/ 11287 h 6446092"/>
              <a:gd name="connsiteX5" fmla="*/ 11864165 w 11864166"/>
              <a:gd name="connsiteY5" fmla="*/ 143630 h 6446092"/>
              <a:gd name="connsiteX6" fmla="*/ 11864165 w 11864166"/>
              <a:gd name="connsiteY6" fmla="*/ 6299672 h 6446092"/>
              <a:gd name="connsiteX7" fmla="*/ 11864166 w 11864166"/>
              <a:gd name="connsiteY7" fmla="*/ 6299675 h 6446092"/>
              <a:gd name="connsiteX8" fmla="*/ 11864165 w 11864166"/>
              <a:gd name="connsiteY8" fmla="*/ 6299679 h 6446092"/>
              <a:gd name="connsiteX9" fmla="*/ 11864165 w 11864166"/>
              <a:gd name="connsiteY9" fmla="*/ 6305561 h 6446092"/>
              <a:gd name="connsiteX10" fmla="*/ 11862368 w 11864166"/>
              <a:gd name="connsiteY10" fmla="*/ 6305561 h 6446092"/>
              <a:gd name="connsiteX11" fmla="*/ 11839636 w 11864166"/>
              <a:gd name="connsiteY11" fmla="*/ 6379980 h 6446092"/>
              <a:gd name="connsiteX12" fmla="*/ 11776443 w 11864166"/>
              <a:gd name="connsiteY12" fmla="*/ 6432018 h 6446092"/>
              <a:gd name="connsiteX13" fmla="*/ 11731431 w 11864166"/>
              <a:gd name="connsiteY13" fmla="*/ 6441106 h 6446092"/>
              <a:gd name="connsiteX14" fmla="*/ 11731431 w 11864166"/>
              <a:gd name="connsiteY14" fmla="*/ 6446092 h 6446092"/>
              <a:gd name="connsiteX15" fmla="*/ 5736552 w 11864166"/>
              <a:gd name="connsiteY15" fmla="*/ 6446092 h 6446092"/>
              <a:gd name="connsiteX16" fmla="*/ 115581 w 11864166"/>
              <a:gd name="connsiteY16" fmla="*/ 6446092 h 6446092"/>
              <a:gd name="connsiteX17" fmla="*/ 115581 w 11864166"/>
              <a:gd name="connsiteY17" fmla="*/ 6439157 h 6446092"/>
              <a:gd name="connsiteX18" fmla="*/ 87724 w 11864166"/>
              <a:gd name="connsiteY18" fmla="*/ 6433533 h 6446092"/>
              <a:gd name="connsiteX19" fmla="*/ 24531 w 11864166"/>
              <a:gd name="connsiteY19" fmla="*/ 6381494 h 6446092"/>
              <a:gd name="connsiteX20" fmla="*/ 1336 w 11864166"/>
              <a:gd name="connsiteY20" fmla="*/ 6305561 h 6446092"/>
              <a:gd name="connsiteX21" fmla="*/ 0 w 11864166"/>
              <a:gd name="connsiteY21" fmla="*/ 6305561 h 6446092"/>
              <a:gd name="connsiteX22" fmla="*/ 0 w 11864166"/>
              <a:gd name="connsiteY22" fmla="*/ 143630 h 6446092"/>
              <a:gd name="connsiteX23" fmla="*/ 959 w 11864166"/>
              <a:gd name="connsiteY23" fmla="*/ 143630 h 6446092"/>
              <a:gd name="connsiteX24" fmla="*/ 12246 w 11864166"/>
              <a:gd name="connsiteY24" fmla="*/ 87724 h 6446092"/>
              <a:gd name="connsiteX25" fmla="*/ 144589 w 11864166"/>
              <a:gd name="connsiteY25" fmla="*/ 1 h 6446092"/>
              <a:gd name="connsiteX26" fmla="*/ 164412 w 11864166"/>
              <a:gd name="connsiteY26" fmla="*/ 4003 h 6446092"/>
              <a:gd name="connsiteX27" fmla="*/ 5736552 w 11864166"/>
              <a:gd name="connsiteY27" fmla="*/ 4003 h 6446092"/>
              <a:gd name="connsiteX28" fmla="*/ 11700707 w 11864166"/>
              <a:gd name="connsiteY28" fmla="*/ 4003 h 644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864166" h="6446092">
                <a:moveTo>
                  <a:pt x="11720535" y="0"/>
                </a:moveTo>
                <a:lnTo>
                  <a:pt x="11740363" y="4003"/>
                </a:lnTo>
                <a:lnTo>
                  <a:pt x="11750717" y="4003"/>
                </a:lnTo>
                <a:lnTo>
                  <a:pt x="11750717" y="6094"/>
                </a:lnTo>
                <a:lnTo>
                  <a:pt x="11776442" y="11287"/>
                </a:lnTo>
                <a:cubicBezTo>
                  <a:pt x="11827993" y="33091"/>
                  <a:pt x="11864165" y="84136"/>
                  <a:pt x="11864165" y="143630"/>
                </a:cubicBezTo>
                <a:lnTo>
                  <a:pt x="11864165" y="6299672"/>
                </a:lnTo>
                <a:lnTo>
                  <a:pt x="11864166" y="6299675"/>
                </a:lnTo>
                <a:lnTo>
                  <a:pt x="11864165" y="6299679"/>
                </a:lnTo>
                <a:lnTo>
                  <a:pt x="11864165" y="6305561"/>
                </a:lnTo>
                <a:lnTo>
                  <a:pt x="11862368" y="6305561"/>
                </a:lnTo>
                <a:lnTo>
                  <a:pt x="11839636" y="6379980"/>
                </a:lnTo>
                <a:cubicBezTo>
                  <a:pt x="11824149" y="6402904"/>
                  <a:pt x="11802219" y="6421116"/>
                  <a:pt x="11776443" y="6432018"/>
                </a:cubicBezTo>
                <a:lnTo>
                  <a:pt x="11731431" y="6441106"/>
                </a:lnTo>
                <a:lnTo>
                  <a:pt x="11731431" y="6446092"/>
                </a:lnTo>
                <a:lnTo>
                  <a:pt x="5736552" y="6446092"/>
                </a:lnTo>
                <a:lnTo>
                  <a:pt x="115581" y="6446092"/>
                </a:lnTo>
                <a:lnTo>
                  <a:pt x="115581" y="6439157"/>
                </a:lnTo>
                <a:lnTo>
                  <a:pt x="87724" y="6433533"/>
                </a:lnTo>
                <a:cubicBezTo>
                  <a:pt x="61949" y="6422630"/>
                  <a:pt x="40018" y="6404418"/>
                  <a:pt x="24531" y="6381494"/>
                </a:cubicBezTo>
                <a:lnTo>
                  <a:pt x="1336" y="6305561"/>
                </a:lnTo>
                <a:lnTo>
                  <a:pt x="0" y="6305561"/>
                </a:lnTo>
                <a:lnTo>
                  <a:pt x="0" y="143630"/>
                </a:lnTo>
                <a:lnTo>
                  <a:pt x="959" y="143630"/>
                </a:lnTo>
                <a:lnTo>
                  <a:pt x="12246" y="87724"/>
                </a:lnTo>
                <a:cubicBezTo>
                  <a:pt x="34050" y="36173"/>
                  <a:pt x="85095" y="1"/>
                  <a:pt x="144589" y="1"/>
                </a:cubicBezTo>
                <a:lnTo>
                  <a:pt x="164412" y="4003"/>
                </a:lnTo>
                <a:lnTo>
                  <a:pt x="5736552" y="4003"/>
                </a:lnTo>
                <a:lnTo>
                  <a:pt x="11700707" y="4003"/>
                </a:lnTo>
                <a:close/>
              </a:path>
            </a:pathLst>
          </a:custGeom>
          <a:solidFill>
            <a:srgbClr val="EEE8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solidFill>
                  <a:srgbClr val="EEE8DC"/>
                </a:solidFill>
              </a:rPr>
              <a:t>63,</a:t>
            </a:r>
            <a:endParaRPr lang="es-CL" dirty="0">
              <a:solidFill>
                <a:srgbClr val="EEE8DC"/>
              </a:solidFill>
            </a:endParaRPr>
          </a:p>
        </p:txBody>
      </p:sp>
      <p:sp>
        <p:nvSpPr>
          <p:cNvPr id="4" name="CuadroTexto 3">
            <a:extLst>
              <a:ext uri="{FF2B5EF4-FFF2-40B4-BE49-F238E27FC236}">
                <a16:creationId xmlns:a16="http://schemas.microsoft.com/office/drawing/2014/main" id="{D449C3DE-9E6B-5BC1-98F7-23A3A0F708E0}"/>
              </a:ext>
            </a:extLst>
          </p:cNvPr>
          <p:cNvSpPr txBox="1"/>
          <p:nvPr/>
        </p:nvSpPr>
        <p:spPr>
          <a:xfrm>
            <a:off x="2361102" y="151647"/>
            <a:ext cx="3082155" cy="707886"/>
          </a:xfrm>
          <a:prstGeom prst="rect">
            <a:avLst/>
          </a:prstGeom>
          <a:noFill/>
        </p:spPr>
        <p:txBody>
          <a:bodyPr wrap="square">
            <a:spAutoFit/>
          </a:bodyPr>
          <a:lstStyle/>
          <a:p>
            <a:pPr algn="ctr"/>
            <a:r>
              <a:rPr lang="es-CL" sz="3200" b="1" dirty="0">
                <a:solidFill>
                  <a:srgbClr val="58B361"/>
                </a:solidFill>
              </a:rPr>
              <a:t>Villa Los Cisnes</a:t>
            </a:r>
            <a:r>
              <a:rPr lang="es-CL" sz="4000" b="1" dirty="0">
                <a:solidFill>
                  <a:srgbClr val="58B361"/>
                </a:solidFill>
              </a:rPr>
              <a:t> </a:t>
            </a:r>
          </a:p>
        </p:txBody>
      </p:sp>
      <p:cxnSp>
        <p:nvCxnSpPr>
          <p:cNvPr id="10" name="Conector recto 9">
            <a:extLst>
              <a:ext uri="{FF2B5EF4-FFF2-40B4-BE49-F238E27FC236}">
                <a16:creationId xmlns:a16="http://schemas.microsoft.com/office/drawing/2014/main" id="{91D01996-DD6E-073B-F04A-E8E487EA4782}"/>
              </a:ext>
            </a:extLst>
          </p:cNvPr>
          <p:cNvCxnSpPr>
            <a:cxnSpLocks/>
          </p:cNvCxnSpPr>
          <p:nvPr/>
        </p:nvCxnSpPr>
        <p:spPr>
          <a:xfrm>
            <a:off x="10100915" y="734925"/>
            <a:ext cx="0" cy="5917121"/>
          </a:xfrm>
          <a:prstGeom prst="line">
            <a:avLst/>
          </a:prstGeom>
          <a:ln w="19050"/>
        </p:spPr>
        <p:style>
          <a:lnRef idx="1">
            <a:schemeClr val="accent6"/>
          </a:lnRef>
          <a:fillRef idx="0">
            <a:schemeClr val="accent6"/>
          </a:fillRef>
          <a:effectRef idx="0">
            <a:schemeClr val="accent6"/>
          </a:effectRef>
          <a:fontRef idx="minor">
            <a:schemeClr val="tx1"/>
          </a:fontRef>
        </p:style>
      </p:cxnSp>
      <p:pic>
        <p:nvPicPr>
          <p:cNvPr id="12" name="Imagen 11">
            <a:extLst>
              <a:ext uri="{FF2B5EF4-FFF2-40B4-BE49-F238E27FC236}">
                <a16:creationId xmlns:a16="http://schemas.microsoft.com/office/drawing/2014/main" id="{4DB0D430-5B80-D0AB-2F0F-52F1946E5396}"/>
              </a:ext>
            </a:extLst>
          </p:cNvPr>
          <p:cNvPicPr>
            <a:picLocks noChangeAspect="1"/>
          </p:cNvPicPr>
          <p:nvPr/>
        </p:nvPicPr>
        <p:blipFill>
          <a:blip r:embed="rId2"/>
          <a:stretch>
            <a:fillRect/>
          </a:stretch>
        </p:blipFill>
        <p:spPr>
          <a:xfrm>
            <a:off x="708248" y="585277"/>
            <a:ext cx="1724112" cy="833200"/>
          </a:xfrm>
          <a:prstGeom prst="rect">
            <a:avLst/>
          </a:prstGeom>
        </p:spPr>
      </p:pic>
      <p:pic>
        <p:nvPicPr>
          <p:cNvPr id="13" name="Imagen 12">
            <a:extLst>
              <a:ext uri="{FF2B5EF4-FFF2-40B4-BE49-F238E27FC236}">
                <a16:creationId xmlns:a16="http://schemas.microsoft.com/office/drawing/2014/main" id="{689D7B5A-D308-4B35-8B09-0EBACD102243}"/>
              </a:ext>
            </a:extLst>
          </p:cNvPr>
          <p:cNvPicPr>
            <a:picLocks noChangeAspect="1"/>
          </p:cNvPicPr>
          <p:nvPr/>
        </p:nvPicPr>
        <p:blipFill>
          <a:blip r:embed="rId3"/>
          <a:stretch>
            <a:fillRect/>
          </a:stretch>
        </p:blipFill>
        <p:spPr>
          <a:xfrm>
            <a:off x="4275852" y="0"/>
            <a:ext cx="3640297" cy="319178"/>
          </a:xfrm>
          <a:prstGeom prst="rect">
            <a:avLst/>
          </a:prstGeom>
        </p:spPr>
      </p:pic>
      <p:pic>
        <p:nvPicPr>
          <p:cNvPr id="8" name="Imagen 7">
            <a:extLst>
              <a:ext uri="{FF2B5EF4-FFF2-40B4-BE49-F238E27FC236}">
                <a16:creationId xmlns:a16="http://schemas.microsoft.com/office/drawing/2014/main" id="{473BD7D1-9F5F-A9DA-D741-697094D2F1BE}"/>
              </a:ext>
            </a:extLst>
          </p:cNvPr>
          <p:cNvPicPr>
            <a:picLocks noChangeAspect="1"/>
          </p:cNvPicPr>
          <p:nvPr/>
        </p:nvPicPr>
        <p:blipFill>
          <a:blip r:embed="rId4"/>
          <a:srcRect l="19956" t="7657" r="11371" b="3003"/>
          <a:stretch>
            <a:fillRect/>
          </a:stretch>
        </p:blipFill>
        <p:spPr>
          <a:xfrm>
            <a:off x="2561050" y="734925"/>
            <a:ext cx="7460559" cy="5742630"/>
          </a:xfrm>
          <a:prstGeom prst="rect">
            <a:avLst/>
          </a:prstGeom>
        </p:spPr>
      </p:pic>
      <p:pic>
        <p:nvPicPr>
          <p:cNvPr id="14" name="Imagen 13">
            <a:extLst>
              <a:ext uri="{FF2B5EF4-FFF2-40B4-BE49-F238E27FC236}">
                <a16:creationId xmlns:a16="http://schemas.microsoft.com/office/drawing/2014/main" id="{9166E1D0-1D70-49FE-77B3-DE777B38BB83}"/>
              </a:ext>
            </a:extLst>
          </p:cNvPr>
          <p:cNvPicPr>
            <a:picLocks noChangeAspect="1"/>
          </p:cNvPicPr>
          <p:nvPr/>
        </p:nvPicPr>
        <p:blipFill>
          <a:blip r:embed="rId5">
            <a:extLst>
              <a:ext uri="{28A0092B-C50C-407E-A947-70E740481C1C}">
                <a14:useLocalDpi xmlns:a14="http://schemas.microsoft.com/office/drawing/2010/main" val="0"/>
              </a:ext>
            </a:extLst>
          </a:blip>
          <a:srcRect l="32155" t="23703" r="22500" b="8455"/>
          <a:stretch>
            <a:fillRect/>
          </a:stretch>
        </p:blipFill>
        <p:spPr>
          <a:xfrm>
            <a:off x="7136524" y="828546"/>
            <a:ext cx="1349416" cy="1073828"/>
          </a:xfrm>
          <a:prstGeom prst="rect">
            <a:avLst/>
          </a:prstGeom>
        </p:spPr>
      </p:pic>
    </p:spTree>
    <p:extLst>
      <p:ext uri="{BB962C8B-B14F-4D97-AF65-F5344CB8AC3E}">
        <p14:creationId xmlns:p14="http://schemas.microsoft.com/office/powerpoint/2010/main" val="1723465362"/>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712</TotalTime>
  <Words>1064</Words>
  <Application>Microsoft Office PowerPoint</Application>
  <PresentationFormat>Panorámica</PresentationFormat>
  <Paragraphs>80</Paragraphs>
  <Slides>19</Slides>
  <Notes>0</Notes>
  <HiddenSlides>1</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19</vt:i4>
      </vt:variant>
    </vt:vector>
  </HeadingPairs>
  <TitlesOfParts>
    <vt:vector size="25" baseType="lpstr">
      <vt:lpstr>Arial</vt:lpstr>
      <vt:lpstr>Calibri</vt:lpstr>
      <vt:lpstr>Calibri Light</vt:lpstr>
      <vt:lpstr>Verdana</vt:lpstr>
      <vt:lpstr>Wingdings</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Ministerio de Vivienda Y Urbanismo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Carlos Gonzalez Isla</dc:creator>
  <cp:lastModifiedBy>Gina</cp:lastModifiedBy>
  <cp:revision>33</cp:revision>
  <dcterms:created xsi:type="dcterms:W3CDTF">2023-09-20T00:56:42Z</dcterms:created>
  <dcterms:modified xsi:type="dcterms:W3CDTF">2025-11-25T23:37:32Z</dcterms:modified>
</cp:coreProperties>
</file>